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notesMasterIdLst>
    <p:notesMasterId r:id="rId45"/>
  </p:notesMasterIdLst>
  <p:sldIdLst>
    <p:sldId id="258" r:id="rId2"/>
    <p:sldId id="260" r:id="rId3"/>
    <p:sldId id="288" r:id="rId4"/>
    <p:sldId id="263" r:id="rId5"/>
    <p:sldId id="292" r:id="rId6"/>
    <p:sldId id="264" r:id="rId7"/>
    <p:sldId id="268" r:id="rId8"/>
    <p:sldId id="279" r:id="rId9"/>
    <p:sldId id="269" r:id="rId10"/>
    <p:sldId id="280" r:id="rId11"/>
    <p:sldId id="293" r:id="rId12"/>
    <p:sldId id="285" r:id="rId13"/>
    <p:sldId id="278" r:id="rId14"/>
    <p:sldId id="307" r:id="rId15"/>
    <p:sldId id="286" r:id="rId16"/>
    <p:sldId id="281" r:id="rId17"/>
    <p:sldId id="287" r:id="rId18"/>
    <p:sldId id="294" r:id="rId19"/>
    <p:sldId id="290" r:id="rId20"/>
    <p:sldId id="295" r:id="rId21"/>
    <p:sldId id="296" r:id="rId22"/>
    <p:sldId id="298" r:id="rId23"/>
    <p:sldId id="297" r:id="rId24"/>
    <p:sldId id="302" r:id="rId25"/>
    <p:sldId id="282" r:id="rId26"/>
    <p:sldId id="308" r:id="rId27"/>
    <p:sldId id="300" r:id="rId28"/>
    <p:sldId id="323" r:id="rId29"/>
    <p:sldId id="301" r:id="rId30"/>
    <p:sldId id="310" r:id="rId31"/>
    <p:sldId id="312" r:id="rId32"/>
    <p:sldId id="314" r:id="rId33"/>
    <p:sldId id="315" r:id="rId34"/>
    <p:sldId id="316" r:id="rId35"/>
    <p:sldId id="317" r:id="rId36"/>
    <p:sldId id="318" r:id="rId37"/>
    <p:sldId id="313" r:id="rId38"/>
    <p:sldId id="320" r:id="rId39"/>
    <p:sldId id="303" r:id="rId40"/>
    <p:sldId id="304" r:id="rId41"/>
    <p:sldId id="306" r:id="rId42"/>
    <p:sldId id="322" r:id="rId43"/>
    <p:sldId id="324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465B185-2BE7-44BD-9E25-AF7425D0C6C4}">
          <p14:sldIdLst>
            <p14:sldId id="258"/>
            <p14:sldId id="260"/>
            <p14:sldId id="288"/>
          </p14:sldIdLst>
        </p14:section>
        <p14:section name="What is communication" id="{B3DD8E18-1EE4-4DF9-9D38-A16FDA751DFA}">
          <p14:sldIdLst>
            <p14:sldId id="263"/>
          </p14:sldIdLst>
        </p14:section>
        <p14:section name="Introduction" id="{9C2BF616-4819-4D6E-B088-9840EA873F33}">
          <p14:sldIdLst>
            <p14:sldId id="292"/>
            <p14:sldId id="264"/>
            <p14:sldId id="268"/>
            <p14:sldId id="279"/>
            <p14:sldId id="269"/>
            <p14:sldId id="280"/>
          </p14:sldIdLst>
        </p14:section>
        <p14:section name="Encoding" id="{87347691-6754-418B-8CF1-3BDD03B55F19}">
          <p14:sldIdLst>
            <p14:sldId id="293"/>
            <p14:sldId id="285"/>
            <p14:sldId id="278"/>
            <p14:sldId id="307"/>
            <p14:sldId id="286"/>
            <p14:sldId id="281"/>
            <p14:sldId id="287"/>
          </p14:sldIdLst>
        </p14:section>
        <p14:section name="Modulation" id="{14045135-FDF6-48AC-ACE8-36C188DA77A3}">
          <p14:sldIdLst>
            <p14:sldId id="294"/>
            <p14:sldId id="290"/>
          </p14:sldIdLst>
        </p14:section>
        <p14:section name="AWGN" id="{D49FDFEA-D288-4273-AF42-6252EED56DDE}">
          <p14:sldIdLst>
            <p14:sldId id="295"/>
            <p14:sldId id="296"/>
          </p14:sldIdLst>
        </p14:section>
        <p14:section name="Demodulation" id="{6C98E625-05DA-4ECD-9B3B-10773BF43D3D}">
          <p14:sldIdLst>
            <p14:sldId id="298"/>
            <p14:sldId id="297"/>
          </p14:sldIdLst>
        </p14:section>
        <p14:section name="Decoding" id="{6C999BF1-D48F-4A6E-A636-FF1FD5338A3E}">
          <p14:sldIdLst>
            <p14:sldId id="302"/>
            <p14:sldId id="282"/>
            <p14:sldId id="308"/>
            <p14:sldId id="300"/>
            <p14:sldId id="323"/>
            <p14:sldId id="301"/>
            <p14:sldId id="310"/>
            <p14:sldId id="312"/>
            <p14:sldId id="314"/>
            <p14:sldId id="315"/>
            <p14:sldId id="316"/>
            <p14:sldId id="317"/>
            <p14:sldId id="318"/>
            <p14:sldId id="313"/>
            <p14:sldId id="320"/>
          </p14:sldIdLst>
        </p14:section>
        <p14:section name="Transfer Function" id="{0E2F84FB-9936-40A3-8B63-B352E5838CAB}">
          <p14:sldIdLst>
            <p14:sldId id="303"/>
            <p14:sldId id="304"/>
            <p14:sldId id="306"/>
            <p14:sldId id="322"/>
            <p14:sldId id="32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D40"/>
    <a:srgbClr val="002366"/>
    <a:srgbClr val="3333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37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19T18:01:24.34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20013 3739 16383 0 0,'0'-4'0'0'0,"8"-1"0"0"0,7-1 0 0 0,10 2 0 0 0,8 1 0 0 0,3 1 0 0 0,7 1 0 0 0,10 1 0 0 0,7 0 0 0 0,15 0 0 0 0,19 0 0 0 0,14 0 0 0 0,10 1 0 0 0,5-1 0 0 0,-5 0 0 0 0,-16 0 0 0 0,-15 0 0 0 0,-20 0 0 0 0,-8 0 0 0 0,-2 0 0 0 0,6 0 0 0 0,13 0 0 0 0,10 0 0 0 0,-5 0 0 0 0,-17 0 0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19T18:01:24.35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16542 9409 16383 0 0,'0'0'0'0'0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19T18:01:24.35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14108 8181 16383 0 0,'0'0'0'0'0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19T18:01:24.35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14108 8244 16383 0 0,'0'0'0'0'0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19T18:01:24.35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21279 2896 16383 0 0,'0'-4'0'0'0,"13"-1"0"0"0,7 4 0 0 0,6 2 0 0 0,5 1 0 0 0,11 5 0 0 0,6 0 0 0 0,8 0 0 0 0,6-2 0 0 0,5-1 0 0 0,4-2 0 0 0,6-1 0 0 0,3-1 0 0 0,-1 0 0 0 0,0 0 0 0 0,-10 0 0 0 0,-4-1 0 0 0,-10 1 0 0 0,-9 0 0 0 0,-9 0 0 0 0,-6 0 0 0 0,-4 0 0 0 0,5 0 0 0 0,14 0 0 0 0,12 0 0 0 0,8 0 0 0 0,9 0 0 0 0,1 0 0 0 0,-1 0 0 0 0,0 0 0 0 0,-5 0 0 0 0,-6 0 0 0 0,-1 0 0 0 0,-8 0 0 0 0,-4 0 0 0 0,-8 0 0 0 0,-6 0 0 0 0,-5 0 0 0 0,-5 0 0 0 0,7 0 0 0 0,9 0 0 0 0,5 0 0 0 0,8 0 0 0 0,-2 0 0 0 0,-6 0 0 0 0,-15 0 0 0 0,-18 0 0 0 0,-19 0 0 0 0,-14 0 0 0 0,-7 0 0 0 0,-4 0 0 0 0,-5 0 0 0 0,-1 0 0 0 0,-3 0 0 0 0,1 0 0 0 0,3 0 0 0 0,3 0 0 0 0,2 0 0 0 0,-2 0 0 0 0,-4 0 0 0 0,0 0 0 0 0,2 4 0 0 0,2 1 0 0 0,2 5 0 0 0,3 8 0 0 0,-4 5 0 0 0,-4-1 0 0 0,-1-4 0 0 0,2-6 0 0 0,-2 0 0 0 0,4 2 0 0 0,5-2 0 0 0,1 2 0 0 0,10-2 0 0 0,20 1 0 0 0,25 3 0 0 0,28 3 0 0 0,30 1 0 0 0,28 3 0 0 0,24 5 0 0 0,0-2 0 0 0,-7-6 0 0 0,-18-6 0 0 0,-24-5 0 0 0,-36-5 0 0 0,-32-2 0 0 0,-32-2 0 0 0,-30-1 0 0 0,-27 0 0 0 0,-21 0 0 0 0,-17 0 0 0 0,-4 0 0 0 0,1 1 0 0 0,5 0 0 0 0,13-1 0 0 0,16 1 0 0 0,18 1 0 0 0,17 3 0 0 0,11 5 0 0 0,6 2 0 0 0,7 3 0 0 0,-7 3 0 0 0,-3 2 0 0 0,-7-1 0 0 0,2-8 0 0 0,6-10 0 0 0,8-9 0 0 0,5-8 0 0 0,9 0 0 0 0,17-1 0 0 0,10-3 0 0 0,5-1 0 0 0,1 3 0 0 0,3 1 0 0 0,-12 3 0 0 0,-15 4 0 0 0,-20 4 0 0 0,-21 4 0 0 0,-14-3 0 0 0,-2 0 0 0 0,3 2 0 0 0,1 0 0 0 0,-5 2 0 0 0,3 1 0 0 0,1 0 0 0 0,3 1 0 0 0,6 0 0 0 0,9 9 0 0 0,13 6 0 0 0,10 10 0 0 0,9 4 0 0 0,8-3 0 0 0,7-1 0 0 0,-1-1 0 0 0,1-1 0 0 0,6-4 0 0 0,7-1 0 0 0,2-3 0 0 0,-1-5 0 0 0,-1-4 0 0 0,5-3 0 0 0,10-2 0 0 0,0-1 0 0 0,1 0 0 0 0,5-5 0 0 0,-3-2 0 0 0,-6 2 0 0 0,-5 0 0 0 0,-7 2 0 0 0,1-4 0 0 0,-2 1 0 0 0,-2 0 0 0 0,-1 2 0 0 0,-2 1 0 0 0,-1 2 0 0 0,0 0 0 0 0,3 1 0 0 0,1 0 0 0 0,5 4 0 0 0,-5 6 0 0 0,-14 1 0 0 0,-27 3 0 0 0,-20-1 0 0 0,-21 1 0 0 0,-17 3 0 0 0,-10-2 0 0 0,4-3 0 0 0,8-4 0 0 0,7-3 0 0 0,9-3 0 0 0,9 3 0 0 0,25 0 0 0 0,28 0 0 0 0,24-1 0 0 0,24-2 0 0 0,21-1 0 0 0,20 0 0 0 0,8-1 0 0 0,3 0 0 0 0,-5 0 0 0 0,-8 0 0 0 0,-12-1 0 0 0,-16 1 0 0 0,-17 0 0 0 0,-7 0 0 0 0,-9 0 0 0 0,-5 0 0 0 0,-4 0 0 0 0,1 0 0 0 0,1 0 0 0 0,7 0 0 0 0,2 0 0 0 0,-2 0 0 0 0,2 0 0 0 0,-2 0 0 0 0,-6-4 0 0 0,-9-6 0 0 0,-8-5 0 0 0,-6-8 0 0 0,-9-9 0 0 0,-7 2 0 0 0,-7 1 0 0 0,-1 1 0 0 0,-1 2 0 0 0,-2-3 0 0 0,-2-1 0 0 0,-1-3 0 0 0,-1-1 0 0 0,0 2 0 0 0,-1-3 0 0 0,1-2 0 0 0,-1-1 0 0 0,0 4 0 0 0,5 2 0 0 0,1 3 0 0 0,0 2 0 0 0,-1-2 0 0 0,3-1 0 0 0,12 5 0 0 0,12 11 0 0 0,12 11 0 0 0,12 12 0 0 0,4 3 0 0 0,1 0 0 0 0,-2-3 0 0 0,-2-1 0 0 0,-3-4 0 0 0,-2-1 0 0 0,-2-2 0 0 0,0-1 0 0 0,3-1 0 0 0,10 1 0 0 0,14-1 0 0 0,3 1 0 0 0,1 0 0 0 0,-6-1 0 0 0,-3 1 0 0 0,-5 0 0 0 0,-1 0 0 0 0,4 0 0 0 0,7 0 0 0 0,12 0 0 0 0,11 0 0 0 0,9 0 0 0 0,3 0 0 0 0,-5 0 0 0 0,-12 0 0 0 0,-14 0 0 0 0,-9 0 0 0 0,-3 0 0 0 0,3 0 0 0 0,5 0 0 0 0,-1 0 0 0 0,-5 0 0 0 0,-7 0 0 0 0,-2 0 0 0 0,-2 0 0 0 0,-4 0 0 0 0,-2 0 0 0 0,5 5 0 0 0,2 0 0 0 0,-1 0 0 0 0,-3 0 0 0 0,-2-2 0 0 0,2 3 0 0 0,-1 0 0 0 0,-1 0 0 0 0,-1-2 0 0 0,-3-1 0 0 0,0-2 0 0 0,-1 0 0 0 0,-1-1 0 0 0,0 0 0 0 0,0 0 0 0 0,5 0 0 0 0,4-1 0 0 0,2 1 0 0 0,-1 0 0 0 0,-7 4 0 0 0,-11 2 0 0 0,-18-1 0 0 0,-20 3 0 0 0,-23 5 0 0 0,-12 4 0 0 0,-5-1 0 0 0,0-3 0 0 0,2-4 0 0 0,-1-4 0 0 0,-2-2 0 0 0,1-1 0 0 0,-6-2 0 0 0,-3-1 0 0 0,-3 0 0 0 0,-4 1 0 0 0,-2-1 0 0 0,4 1 0 0 0,8-1 0 0 0,2 1 0 0 0,8 0 0 0 0,2 0 0 0 0,2 0 0 0 0,2 0 0 0 0,2 0 0 0 0,-4 0 0 0 0,0 0 0 0 0,-4 0 0 0 0,0 0 0 0 0,6 0 0 0 0,3 0 0 0 0,6 0 0 0 0,2 0 0 0 0,-5 0 0 0 0,2 0 0 0 0,-4 0 0 0 0,1 0 0 0 0,-3 0 0 0 0,-1 0 0 0 0,-1 0 0 0 0,1 0 0 0 0,-4 0 0 0 0,3 0 0 0 0,3 0 0 0 0,5 0 0 0 0,6 0 0 0 0,6 0 0 0 0,3 0 0 0 0,4 0 0 0 0,0 0 0 0 0,2 0 0 0 0,0 0 0 0 0,-5 0 0 0 0,-5 0 0 0 0,-1 0 0 0 0,-8 0 0 0 0,-4 0 0 0 0,0 0 0 0 0,1 0 0 0 0,0 0 0 0 0,3 0 0 0 0,4 0 0 0 0,1 0 0 0 0,2 0 0 0 0,-5 0 0 0 0,-8 0 0 0 0,-9 0 0 0 0,-10 0 0 0 0,-12 0 0 0 0,-3 0 0 0 0,3 0 0 0 0,11 0 0 0 0,13 0 0 0 0,7 0 0 0 0,0 0 0 0 0,-4 0 0 0 0,-11 0 0 0 0,-14 0 0 0 0,-16 0 0 0 0,-20-4 0 0 0,-16-5 0 0 0,2-6 0 0 0,5-4 0 0 0,16 1 0 0 0,13-1 0 0 0,14 4 0 0 0,8 3 0 0 0,8 5 0 0 0,3 2 0 0 0,-2 3 0 0 0,6 2 0 0 0,9 1 0 0 0,7-5 0 0 0,7-5 0 0 0,9-1 0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19T18:01:24.34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21437 3803 16383 0 0,'-4'0'0'0'0,"-9"0"0"0"0,5 0 0 0 0,29 0 0 0 0,52 0 0 0 0,64 0 0 0 0,53 0 0 0 0,37 0 0 0 0,8 0 0 0 0,-24 0 0 0 0,-42 0 0 0 0,-77 4 0 0 0,-81 9 0 0 0,-93 12 0 0 0,-94 13 0 0 0,-84 13 0 0 0,-84 2 0 0 0,-59-9 0 0 0,-34-10 0 0 0,-14-13 0 0 0,29-9 0 0 0,65-6 0 0 0,85-5 0 0 0,85-2 0 0 0,82-1 0 0 0,96-5 0 0 0,104-4 0 0 0,106-18 0 0 0,109-24 0 0 0,110-24 0 0 0,75-11 0 0 0,35-4 0 0 0,-5-6 0 0 0,-27 6 0 0 0,-44 9 0 0 0,-61 15 0 0 0,-90 19 0 0 0,-88 18 0 0 0,-77 14 0 0 0,-61 6 0 0 0,-48 5 0 0 0,-50 11 0 0 0,-46 10 0 0 0,-44 5 0 0 0,-50 9 0 0 0,-46 7 0 0 0,-30 6 0 0 0,-16 8 0 0 0,-6-1 0 0 0,12-3 0 0 0,23-7 0 0 0,37-5 0 0 0,51-8 0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19T18:01:24.34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20923 3842 16383 0 0,'4'0'0'0'0,"6"0"0"0"0,5 0 0 0 0,4 0 0 0 0,3 0 0 0 0,6 0 0 0 0,7 0 0 0 0,5 0 0 0 0,5 0 0 0 0,-6 0 0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19T18:01:24.34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21579 3842 16383 0 0,'5'0'0'0'0,"0"0"0"0"0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19T18:01:24.34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21601 3842 16383 0 0,'0'0'0'0'0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19T18:01:24.34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21888 3921 16383 0 0,'4'0'0'0'0,"10"4"0"0"0,15 6 0 0 0,23 9 0 0 0,27 10 0 0 0,38 12 0 0 0,28 3 0 0 0,18-1 0 0 0,2-4 0 0 0,-10-5 0 0 0,-20-4 0 0 0,-44-6 0 0 0,-59-9 0 0 0,-56-5 0 0 0,-52-6 0 0 0,-55-3 0 0 0,-25-5 0 0 0,-4-3 0 0 0,18 0 0 0 0,29 2 0 0 0,33-3 0 0 0,43-5 0 0 0,53-3 0 0 0,56-4 0 0 0,54-10 0 0 0,46-9 0 0 0,31-6 0 0 0,11-3 0 0 0,-20 2 0 0 0,-38 8 0 0 0,-49 12 0 0 0,-81 6 0 0 0,-78 5 0 0 0,-87 7 0 0 0,-75 3 0 0 0,-62 4 0 0 0,-51 1 0 0 0,-32 1 0 0 0,5 0 0 0 0,32 0 0 0 0,59 0 0 0 0,70 0 0 0 0,64-1 0 0 0,50-4 0 0 0,54-5 0 0 0,61-10 0 0 0,74-6 0 0 0,80-10 0 0 0,78-17 0 0 0,60-11 0 0 0,32-8 0 0 0,-8 0 0 0 0,-44 8 0 0 0,-69 15 0 0 0,-71 15 0 0 0,-82 14 0 0 0,-71 10 0 0 0,-59 6 0 0 0,-46 4 0 0 0,-47 1 0 0 0,-27 1 0 0 0,-28 4 0 0 0,-19 5 0 0 0,7 8 0 0 0,29 2 0 0 0,40-4 0 0 0,39-5 0 0 0,32-4 0 0 0,39-4 0 0 0,53-2 0 0 0,67-3 0 0 0,75 0 0 0 0,67-1 0 0 0,51 0 0 0 0,17 0 0 0 0,-21 0 0 0 0,-52 1 0 0 0,-61 0 0 0 0,-59 4 0 0 0,-53 5 0 0 0,-49 6 0 0 0,-42 4 0 0 0,-38 4 0 0 0,-22 1 0 0 0,-12 1 0 0 0,2-4 0 0 0,16-5 0 0 0,13-6 0 0 0,24-4 0 0 0,40-3 0 0 0,56-3 0 0 0,60-5 0 0 0,58-14 0 0 0,42-7 0 0 0,23-5 0 0 0,2 0 0 0 0,-18 0 0 0 0,-38 2 0 0 0,-48 2 0 0 0,-54 5 0 0 0,-57 10 0 0 0,-51 12 0 0 0,-57 10 0 0 0,-55 3 0 0 0,-57-1 0 0 0,-63-2 0 0 0,-49-2 0 0 0,-24-4 0 0 0,11-2 0 0 0,46-1 0 0 0,63-1 0 0 0,63 0 0 0 0,64-1 0 0 0,67 1 0 0 0,71-1 0 0 0,90 1 0 0 0,97 0 0 0 0,78 0 0 0 0,45 0 0 0 0,11 0 0 0 0,-20 0 0 0 0,-64 0 0 0 0,-76 0 0 0 0,-70 0 0 0 0,-61 0 0 0 0,-70 4 0 0 0,-55 6 0 0 0,-41 5 0 0 0,-42 4 0 0 0,-40 3 0 0 0,-36 6 0 0 0,-24 2 0 0 0,6 1 0 0 0,30-6 0 0 0,44-6 0 0 0,43-7 0 0 0,36-5 0 0 0,40-5 0 0 0,49-1 0 0 0,64-2 0 0 0,71-8 0 0 0,61-8 0 0 0,51-12 0 0 0,35-11 0 0 0,13-6 0 0 0,-6 1 0 0 0,-33 3 0 0 0,-60 10 0 0 0,-61 9 0 0 0,-65 9 0 0 0,-71 8 0 0 0,-80 7 0 0 0,-79 13 0 0 0,-72 8 0 0 0,-62 0 0 0 0,-42-3 0 0 0,-23-1 0 0 0,4 4 0 0 0,31 3 0 0 0,52 2 0 0 0,64-5 0 0 0,79-5 0 0 0,98-6 0 0 0,115-4 0 0 0,135-5 0 0 0,140-1 0 0 0,117-2 0 0 0,45 0 0 0 0,-26 0 0 0 0,-85 0 0 0 0,-110 1 0 0 0,-104-1 0 0 0,-93 1 0 0 0,-87 4 0 0 0,-79 5 0 0 0,-79 6 0 0 0,-70 13 0 0 0,-45 5 0 0 0,-41 10 0 0 0,-26 9 0 0 0,-6 1 0 0 0,21 0 0 0 0,45-6 0 0 0,59-11 0 0 0,79-11 0 0 0,83-14 0 0 0,67-13 0 0 0,51-14 0 0 0,18-9 0 0 0,-4-5 0 0 0,-38 4 0 0 0,-54 6 0 0 0,-71 6 0 0 0,-88 5 0 0 0,-89 5 0 0 0,-67 3 0 0 0,-36 1 0 0 0,-1 1 0 0 0,39 0 0 0 0,68 1 0 0 0,68-2 0 0 0,59 1 0 0 0,54-1 0 0 0,50 1 0 0 0,40-1 0 0 0,19 0 0 0 0,2 0 0 0 0,-3 0 0 0 0,-9 0 0 0 0,-11 4 0 0 0,-13 5 0 0 0,-14 10 0 0 0,-13 6 0 0 0,-15 2 0 0 0,-11-3 0 0 0,-11-1 0 0 0,-9-1 0 0 0,-10 0 0 0 0,-7 1 0 0 0,4-4 0 0 0,3-6 0 0 0,9-3 0 0 0,20-10 0 0 0,33-7 0 0 0,31-12 0 0 0,36-6 0 0 0,34-11 0 0 0,28-5 0 0 0,22 2 0 0 0,12 3 0 0 0,0 3 0 0 0,-21 8 0 0 0,-26 7 0 0 0,-38 8 0 0 0,-50 4 0 0 0,-62-4 0 0 0,-67-8 0 0 0,-76-15 0 0 0,-62-13 0 0 0,-48-8 0 0 0,-25-2 0 0 0,5 3 0 0 0,27 8 0 0 0,35 6 0 0 0,47 7 0 0 0,52 8 0 0 0,42 8 0 0 0,30 3 0 0 0,22 3 0 0 0,17 4 0 0 0,0-1 0 0 0,-2-4 0 0 0,-4 0 0 0 0,-11 2 0 0 0,-3 2 0 0 0,0 3 0 0 0,5 2 0 0 0,14 1 0 0 0,30 1 0 0 0,35 0 0 0 0,42 0 0 0 0,49 1 0 0 0,46-1 0 0 0,26 1 0 0 0,14-1 0 0 0,-12 0 0 0 0,-32 0 0 0 0,-52 0 0 0 0,-57 0 0 0 0,-55 0 0 0 0,-61 0 0 0 0,-53 0 0 0 0,-57 0 0 0 0,-50 0 0 0 0,-20 0 0 0 0,2 0 0 0 0,21 0 0 0 0,42 0 0 0 0,48 0 0 0 0,41 0 0 0 0,43 0 0 0 0,42 4 0 0 0,37 6 0 0 0,50 5 0 0 0,43 8 0 0 0,50 4 0 0 0,31-2 0 0 0,13-5 0 0 0,-2-6 0 0 0,-22-6 0 0 0,-41-4 0 0 0,-40-3 0 0 0,-38 3 0 0 0,-38 1 0 0 0,-39 3 0 0 0,-32 0 0 0 0,-27 4 0 0 0,-25 7 0 0 0,-12 1 0 0 0,-9 1 0 0 0,-6 1 0 0 0,1-3 0 0 0,1-1 0 0 0,10-3 0 0 0,5-5 0 0 0,6-3 0 0 0,13-3 0 0 0,15-3 0 0 0,12-1 0 0 0,23 0 0 0 0,27-1 0 0 0,42 0 0 0 0,46 0 0 0 0,61 1 0 0 0,74 0 0 0 0,74-1 0 0 0,59 1 0 0 0,43 0 0 0 0,11 0 0 0 0,-25 0 0 0 0,-56 0 0 0 0,-78 0 0 0 0,-78 0 0 0 0,-65 0 0 0 0,-52 0 0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19T18:01:24.35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29136 10128 16383 0 0,'0'0'0'0'0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19T18:01:24.35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15949 9049 16383 0 0,'0'0'0'0'0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19T18:01:24.35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16055 9176 16383 0 0,'0'0'0'0'0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A94F42-66E3-4FC2-B146-E59021B7FC07}" type="datetimeFigureOut">
              <a:rPr lang="en-IN" smtClean="0"/>
              <a:t>20-04-2025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BB40A5-C37D-49ED-B99C-6AF2BAD9EFA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263833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5610A-17B4-4656-93CF-E1D9982860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2629" y="1371600"/>
            <a:ext cx="5935540" cy="2696866"/>
          </a:xfrm>
        </p:spPr>
        <p:txBody>
          <a:bodyPr anchor="t">
            <a:norm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51C80B-DFD6-415B-BA5B-E56E510CD1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2629" y="4584879"/>
            <a:ext cx="5935540" cy="1287887"/>
          </a:xfrm>
        </p:spPr>
        <p:txBody>
          <a:bodyPr anchor="b">
            <a:normAutofit/>
          </a:bodyPr>
          <a:lstStyle>
            <a:lvl1pPr marL="0" indent="0" algn="l">
              <a:lnSpc>
                <a:spcPct val="130000"/>
              </a:lnSpc>
              <a:buNone/>
              <a:defRPr sz="1800" b="1" cap="all" spc="300" baseline="0"/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2065B-06FF-4991-9F8A-4BE25457B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5D83F1-BF6E-4A98-8153-BAC9ABDE7CE3}" type="datetimeFigureOut">
              <a:rPr lang="en-US" dirty="0"/>
              <a:t>4/20/2025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0DF2FA-C604-45D8-A633-11D3742EC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EE5DA9-2D04-4850-AB9F-BD3538165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9691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E4BB7-3F30-4C31-9BB2-8EC24FC0A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CF4134-70F5-4EE6-88BE-49D129630C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9EABC7-C044-44DE-B303-55A0581DA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BE5A2-57A1-4629-B29D-D386573AF9F3}" type="datetimeFigureOut">
              <a:rPr lang="en-US" dirty="0"/>
              <a:t>4/20/2025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A63E1-5BC5-402E-9916-BAB84BCF0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EF915-AF64-4ECC-8B1A-B7E6A89B7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0450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B09414-2AA1-4D8E-A00A-C092FBC92D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98077" y="1401097"/>
            <a:ext cx="2155722" cy="477586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2C3A78-37C5-46D0-9DF4-CB78AF883C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401097"/>
            <a:ext cx="8232058" cy="477586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D8705E-925D-4F57-8268-107CE3CF4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72485-1B57-41B4-A998-97848CC136C2}" type="datetimeFigureOut">
              <a:rPr lang="en-US" dirty="0"/>
              <a:t>4/20/2025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FE207E-070D-4EC8-A44C-21F1815FD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5D01D1-C266-4161-A820-C084B9801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6122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8B246-6A68-46BE-9DBD-614FA8CF4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E47706-8D18-4093-A7C1-F30D7543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C7C8FC-AAEA-4AB6-9DB5-2503F58F0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76E92-E5C8-4FF8-B2BE-A516F6A1724E}" type="datetimeFigureOut">
              <a:rPr lang="en-US" dirty="0"/>
              <a:t>4/20/2025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B1616B-3F08-4869-A522-773C38940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030CE6-9124-4B3A-A912-AE16B5C34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6985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78885-57B2-4930-BD7D-CBF916EDF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629" y="1709738"/>
            <a:ext cx="9214884" cy="3159974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E495E4-2F8B-4CC7-88AC-A312067E60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2628" y="5018567"/>
            <a:ext cx="7907079" cy="107388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585CC9-BAD3-4807-90BB-97DA2D6A6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DB232-C681-46A2-B21F-2BD21E9CA134}" type="datetimeFigureOut">
              <a:rPr lang="en-US" dirty="0"/>
              <a:t>4/20/2025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108CEF-165F-4D7E-9666-5CD0156B4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0EBC3D-3277-4D34-9F67-71040C21E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2232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477A4-4D01-45B6-9563-0BF13BA72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E17E00-96AC-45F0-82B2-9F601E9B93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0" y="2849526"/>
            <a:ext cx="5105400" cy="32104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BA30CD-95C0-427B-A571-A7D8A53278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849526"/>
            <a:ext cx="5105400" cy="3210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F67CAC-53E4-44AF-BEAC-8FFB96F05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BE26E-66F9-4E5F-9E07-CA7CDB200281}" type="datetimeFigureOut">
              <a:rPr lang="en-US" dirty="0"/>
              <a:t>4/20/2025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3D9F3A-E7F0-45E7-AFA8-0D4A669EC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5F008B-58BB-45FF-923F-5909DAB49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5217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7B549-9E51-42E0-992A-73E775957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628" y="1371599"/>
            <a:ext cx="10442760" cy="93975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1A5FDC-7C4B-45FB-8462-E2CE79919F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2628" y="2311353"/>
            <a:ext cx="5084947" cy="695372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D8B686-2E92-45B9-A3D7-9DCAA0C50B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12628" y="3006725"/>
            <a:ext cx="5084947" cy="31829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ADB526-4A44-47B6-8D14-93202E590A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2311353"/>
            <a:ext cx="5183188" cy="695372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4177CA-5C13-4311-BFD3-B98FBD942D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3006725"/>
            <a:ext cx="5183188" cy="31829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EA255A-4CB5-40CA-B756-1AA5E27C2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1A01C-F286-49E7-998E-3D5BB613F99A}" type="datetimeFigureOut">
              <a:rPr lang="en-US" dirty="0"/>
              <a:t>4/20/2025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3072C4-10F1-49B8-B0BF-69204EDDC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5ACC97-44C1-4887-909B-E6732D3C1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4136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7D313-943A-47E0-8A7A-DFFBCC297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AC25A7-81C8-4AA1-AD9F-C78A451FD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C2C0A-F771-42D9-AAB0-90C3A2B0FEAD}" type="datetimeFigureOut">
              <a:rPr lang="en-US" dirty="0"/>
              <a:t>4/20/2025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F54740-6022-46B2-9C55-B60E96516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9497C9-6B5E-46D6-8FE9-0A5E0CF7F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8410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740D3C-270A-401A-810C-2F86BBBB8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A2A270-409D-4410-9649-B7481576446C}" type="datetimeFigureOut">
              <a:rPr lang="en-US" dirty="0"/>
              <a:t>4/20/2025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CBE9F8-1765-4F36-A4DE-1DB136025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90CF9E-A6C6-4873-ADBE-7A2939319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2898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8CDF8-00AD-4441-A6D5-9D7A659E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628" y="1463038"/>
            <a:ext cx="3859397" cy="1471548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C330AF-CB7E-420A-AE8A-E02E903258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3257AD-2422-4CDA-9C55-700F4B5BF2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12628" y="2934586"/>
            <a:ext cx="3859397" cy="293440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1B7454-C1CC-46F2-A6FB-1FE786C48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200AA3-798A-4433-8927-6E115914B6EF}" type="datetimeFigureOut">
              <a:rPr lang="en-US" dirty="0"/>
              <a:t>4/20/2025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077DBE-6CC7-421B-AB5E-341E20BD9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6EAB8F-7526-4CDB-B782-FAD8B3E70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599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1647F-5A61-44C9-81DC-331C9AE5D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628" y="1463038"/>
            <a:ext cx="3859397" cy="1471548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627A0F-F1B8-49BE-A0FF-7FE16E3BDCC1}"/>
              </a:ext>
            </a:extLst>
          </p:cNvPr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D1BD6-1519-4431-9FAF-7D4F412997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12628" y="2934586"/>
            <a:ext cx="3859397" cy="293440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A587A0-353B-42C2-BA96-B1ADEDF64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22871-0F85-43DC-99D7-CA8E7437E2EC}" type="datetimeFigureOut">
              <a:rPr lang="en-US" dirty="0"/>
              <a:t>4/20/2025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D5A88E-3957-4B76-B1BE-416402921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F7C5FD-E56A-4C66-8F23-087F95A2F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8218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B4E786-7636-4278-8595-D365D28A7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371601"/>
            <a:ext cx="10363200" cy="118757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740849-7059-4C70-992B-5304D2EE9B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4399" y="2559171"/>
            <a:ext cx="10363200" cy="33826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FEBF6-CEA6-4332-87B3-697807571C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12628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E857DF4D-D974-434D-9D64-40B7405DF5F0}" type="datetimeFigureOut">
              <a:rPr lang="en-US" dirty="0"/>
              <a:t>4/20/2025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6BAF94-621C-43E1-BA0C-410A689903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67622" y="6356350"/>
            <a:ext cx="40403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D19E5-9E16-48C9-AAE2-0C70679A8D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7995" y="6356350"/>
            <a:ext cx="7230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70C12960-6E85-460F-B6E3-5B82CB31AF3D}" type="slidenum">
              <a:rPr lang="en-US" dirty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209B62C-3402-4623-9A7C-AA048B56F8C3}"/>
              </a:ext>
            </a:extLst>
          </p:cNvPr>
          <p:cNvCxnSpPr>
            <a:cxnSpLocks/>
          </p:cNvCxnSpPr>
          <p:nvPr/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11837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87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93776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51560" indent="-28575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98448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2160">
          <p15:clr>
            <a:srgbClr val="F26B43"/>
          </p15:clr>
        </p15:guide>
        <p15:guide id="4" pos="3840">
          <p15:clr>
            <a:srgbClr val="F26B43"/>
          </p15:clr>
        </p15:guide>
        <p15:guide id="5" pos="576">
          <p15:clr>
            <a:srgbClr val="F26B43"/>
          </p15:clr>
        </p15:guide>
        <p15:guide id="6" orient="horz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" Target="slide40.xml"/><Relationship Id="rId3" Type="http://schemas.openxmlformats.org/officeDocument/2006/relationships/slide" Target="slide6.xml"/><Relationship Id="rId7" Type="http://schemas.openxmlformats.org/officeDocument/2006/relationships/slide" Target="slide25.xml"/><Relationship Id="rId2" Type="http://schemas.openxmlformats.org/officeDocument/2006/relationships/slide" Target="slide4.xml"/><Relationship Id="rId1" Type="http://schemas.openxmlformats.org/officeDocument/2006/relationships/slideLayout" Target="../slideLayouts/slideLayout7.xml"/><Relationship Id="rId6" Type="http://schemas.openxmlformats.org/officeDocument/2006/relationships/slide" Target="slide23.xml"/><Relationship Id="rId5" Type="http://schemas.openxmlformats.org/officeDocument/2006/relationships/slide" Target="slide21.xml"/><Relationship Id="rId4" Type="http://schemas.openxmlformats.org/officeDocument/2006/relationships/slide" Target="slide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13" Type="http://schemas.openxmlformats.org/officeDocument/2006/relationships/image" Target="../media/image13.png"/><Relationship Id="rId18" Type="http://schemas.openxmlformats.org/officeDocument/2006/relationships/customXml" Target="../ink/ink11.xml"/><Relationship Id="rId3" Type="http://schemas.openxmlformats.org/officeDocument/2006/relationships/image" Target="../media/image8.png"/><Relationship Id="rId21" Type="http://schemas.openxmlformats.org/officeDocument/2006/relationships/customXml" Target="../ink/ink13.xml"/><Relationship Id="rId7" Type="http://schemas.openxmlformats.org/officeDocument/2006/relationships/image" Target="../media/image10.png"/><Relationship Id="rId12" Type="http://schemas.openxmlformats.org/officeDocument/2006/relationships/customXml" Target="../ink/ink6.xml"/><Relationship Id="rId17" Type="http://schemas.openxmlformats.org/officeDocument/2006/relationships/customXml" Target="../ink/ink10.xml"/><Relationship Id="rId2" Type="http://schemas.openxmlformats.org/officeDocument/2006/relationships/customXml" Target="../ink/ink1.xml"/><Relationship Id="rId16" Type="http://schemas.openxmlformats.org/officeDocument/2006/relationships/customXml" Target="../ink/ink9.xml"/><Relationship Id="rId20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.xml"/><Relationship Id="rId11" Type="http://schemas.openxmlformats.org/officeDocument/2006/relationships/image" Target="../media/image12.png"/><Relationship Id="rId5" Type="http://schemas.openxmlformats.org/officeDocument/2006/relationships/image" Target="../media/image9.png"/><Relationship Id="rId15" Type="http://schemas.openxmlformats.org/officeDocument/2006/relationships/customXml" Target="../ink/ink8.xml"/><Relationship Id="rId10" Type="http://schemas.openxmlformats.org/officeDocument/2006/relationships/customXml" Target="../ink/ink5.xml"/><Relationship Id="rId19" Type="http://schemas.openxmlformats.org/officeDocument/2006/relationships/customXml" Target="../ink/ink12.xml"/><Relationship Id="rId4" Type="http://schemas.openxmlformats.org/officeDocument/2006/relationships/customXml" Target="../ink/ink2.xml"/><Relationship Id="rId9" Type="http://schemas.openxmlformats.org/officeDocument/2006/relationships/image" Target="../media/image11.png"/><Relationship Id="rId14" Type="http://schemas.openxmlformats.org/officeDocument/2006/relationships/customXml" Target="../ink/ink7.xml"/><Relationship Id="rId22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slide" Target="slide40.xml"/><Relationship Id="rId3" Type="http://schemas.openxmlformats.org/officeDocument/2006/relationships/slide" Target="slide6.xml"/><Relationship Id="rId7" Type="http://schemas.openxmlformats.org/officeDocument/2006/relationships/slide" Target="slide25.xml"/><Relationship Id="rId2" Type="http://schemas.openxmlformats.org/officeDocument/2006/relationships/slide" Target="slide4.xml"/><Relationship Id="rId1" Type="http://schemas.openxmlformats.org/officeDocument/2006/relationships/slideLayout" Target="../slideLayouts/slideLayout7.xml"/><Relationship Id="rId6" Type="http://schemas.openxmlformats.org/officeDocument/2006/relationships/slide" Target="slide23.xml"/><Relationship Id="rId5" Type="http://schemas.openxmlformats.org/officeDocument/2006/relationships/slide" Target="slide21.xml"/><Relationship Id="rId4" Type="http://schemas.openxmlformats.org/officeDocument/2006/relationships/slide" Target="slide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slide" Target="slide40.xml"/><Relationship Id="rId3" Type="http://schemas.openxmlformats.org/officeDocument/2006/relationships/slide" Target="slide6.xml"/><Relationship Id="rId7" Type="http://schemas.openxmlformats.org/officeDocument/2006/relationships/slide" Target="slide25.xml"/><Relationship Id="rId2" Type="http://schemas.openxmlformats.org/officeDocument/2006/relationships/slide" Target="slide4.xml"/><Relationship Id="rId1" Type="http://schemas.openxmlformats.org/officeDocument/2006/relationships/slideLayout" Target="../slideLayouts/slideLayout7.xml"/><Relationship Id="rId6" Type="http://schemas.openxmlformats.org/officeDocument/2006/relationships/slide" Target="slide23.xml"/><Relationship Id="rId5" Type="http://schemas.openxmlformats.org/officeDocument/2006/relationships/slide" Target="slide21.xml"/><Relationship Id="rId4" Type="http://schemas.openxmlformats.org/officeDocument/2006/relationships/slide" Target="slide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slide" Target="slide40.xml"/><Relationship Id="rId3" Type="http://schemas.openxmlformats.org/officeDocument/2006/relationships/slide" Target="slide6.xml"/><Relationship Id="rId7" Type="http://schemas.openxmlformats.org/officeDocument/2006/relationships/slide" Target="slide25.xml"/><Relationship Id="rId2" Type="http://schemas.openxmlformats.org/officeDocument/2006/relationships/slide" Target="slide4.xml"/><Relationship Id="rId1" Type="http://schemas.openxmlformats.org/officeDocument/2006/relationships/slideLayout" Target="../slideLayouts/slideLayout7.xml"/><Relationship Id="rId6" Type="http://schemas.openxmlformats.org/officeDocument/2006/relationships/slide" Target="slide23.xml"/><Relationship Id="rId5" Type="http://schemas.openxmlformats.org/officeDocument/2006/relationships/slide" Target="slide21.xml"/><Relationship Id="rId4" Type="http://schemas.openxmlformats.org/officeDocument/2006/relationships/slide" Target="slide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slide" Target="slide40.xml"/><Relationship Id="rId3" Type="http://schemas.openxmlformats.org/officeDocument/2006/relationships/slide" Target="slide6.xml"/><Relationship Id="rId7" Type="http://schemas.openxmlformats.org/officeDocument/2006/relationships/slide" Target="slide25.xml"/><Relationship Id="rId2" Type="http://schemas.openxmlformats.org/officeDocument/2006/relationships/slide" Target="slide4.xml"/><Relationship Id="rId1" Type="http://schemas.openxmlformats.org/officeDocument/2006/relationships/slideLayout" Target="../slideLayouts/slideLayout7.xml"/><Relationship Id="rId6" Type="http://schemas.openxmlformats.org/officeDocument/2006/relationships/slide" Target="slide23.xml"/><Relationship Id="rId5" Type="http://schemas.openxmlformats.org/officeDocument/2006/relationships/slide" Target="slide21.xml"/><Relationship Id="rId4" Type="http://schemas.openxmlformats.org/officeDocument/2006/relationships/slide" Target="slide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" Target="slide40.xml"/><Relationship Id="rId3" Type="http://schemas.openxmlformats.org/officeDocument/2006/relationships/slide" Target="slide6.xml"/><Relationship Id="rId7" Type="http://schemas.openxmlformats.org/officeDocument/2006/relationships/slide" Target="slide25.xml"/><Relationship Id="rId2" Type="http://schemas.openxmlformats.org/officeDocument/2006/relationships/slide" Target="slide4.xml"/><Relationship Id="rId1" Type="http://schemas.openxmlformats.org/officeDocument/2006/relationships/slideLayout" Target="../slideLayouts/slideLayout7.xml"/><Relationship Id="rId6" Type="http://schemas.openxmlformats.org/officeDocument/2006/relationships/slide" Target="slide23.xml"/><Relationship Id="rId5" Type="http://schemas.openxmlformats.org/officeDocument/2006/relationships/slide" Target="slide21.xml"/><Relationship Id="rId4" Type="http://schemas.openxmlformats.org/officeDocument/2006/relationships/slide" Target="slide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jp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slide" Target="slide40.xml"/><Relationship Id="rId3" Type="http://schemas.openxmlformats.org/officeDocument/2006/relationships/slide" Target="slide6.xml"/><Relationship Id="rId7" Type="http://schemas.openxmlformats.org/officeDocument/2006/relationships/slide" Target="slide25.xml"/><Relationship Id="rId2" Type="http://schemas.openxmlformats.org/officeDocument/2006/relationships/slide" Target="slide4.xml"/><Relationship Id="rId1" Type="http://schemas.openxmlformats.org/officeDocument/2006/relationships/slideLayout" Target="../slideLayouts/slideLayout7.xml"/><Relationship Id="rId6" Type="http://schemas.openxmlformats.org/officeDocument/2006/relationships/slide" Target="slide23.xml"/><Relationship Id="rId5" Type="http://schemas.openxmlformats.org/officeDocument/2006/relationships/slide" Target="slide21.xml"/><Relationship Id="rId4" Type="http://schemas.openxmlformats.org/officeDocument/2006/relationships/slide" Target="slide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hyperlink" Target="https://youtube.com/playlist?list=PLEvcKrs3Cncr62hoBymwX5lnLFlwGe9SX&amp;si=8Zb0P6zWFkSUfc7B" TargetMode="Externa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" Target="slide40.xml"/><Relationship Id="rId3" Type="http://schemas.openxmlformats.org/officeDocument/2006/relationships/slide" Target="slide6.xml"/><Relationship Id="rId7" Type="http://schemas.openxmlformats.org/officeDocument/2006/relationships/slide" Target="slide25.xml"/><Relationship Id="rId2" Type="http://schemas.openxmlformats.org/officeDocument/2006/relationships/slide" Target="slide4.xml"/><Relationship Id="rId1" Type="http://schemas.openxmlformats.org/officeDocument/2006/relationships/slideLayout" Target="../slideLayouts/slideLayout7.xml"/><Relationship Id="rId6" Type="http://schemas.openxmlformats.org/officeDocument/2006/relationships/slide" Target="slide23.xml"/><Relationship Id="rId5" Type="http://schemas.openxmlformats.org/officeDocument/2006/relationships/slide" Target="slide21.xml"/><Relationship Id="rId4" Type="http://schemas.openxmlformats.org/officeDocument/2006/relationships/slide" Target="slide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4BFE2CA0-2599-F3F9-2030-38D1C1A60B8A}"/>
              </a:ext>
            </a:extLst>
          </p:cNvPr>
          <p:cNvGrpSpPr/>
          <p:nvPr/>
        </p:nvGrpSpPr>
        <p:grpSpPr>
          <a:xfrm>
            <a:off x="0" y="-100584"/>
            <a:ext cx="12192000" cy="6958584"/>
            <a:chOff x="0" y="-100584"/>
            <a:chExt cx="12192000" cy="6958584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F18151C9-0091-9449-7512-9466D89F6AFB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3421881-1A98-224E-591F-BB45FCB69BA5}"/>
                </a:ext>
              </a:extLst>
            </p:cNvPr>
            <p:cNvGrpSpPr/>
            <p:nvPr/>
          </p:nvGrpSpPr>
          <p:grpSpPr>
            <a:xfrm>
              <a:off x="0" y="0"/>
              <a:ext cx="12192000" cy="2118167"/>
              <a:chOff x="0" y="43839"/>
              <a:chExt cx="12192000" cy="2118167"/>
            </a:xfrm>
          </p:grpSpPr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1B55B967-6880-DB80-226C-DAFF0C36CD7C}"/>
                  </a:ext>
                </a:extLst>
              </p:cNvPr>
              <p:cNvSpPr/>
              <p:nvPr/>
            </p:nvSpPr>
            <p:spPr>
              <a:xfrm>
                <a:off x="0" y="81023"/>
                <a:ext cx="12192000" cy="1574157"/>
              </a:xfrm>
              <a:prstGeom prst="rect">
                <a:avLst/>
              </a:prstGeom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3BBC73AB-9F86-7122-DCD7-D00338AA1D1D}"/>
                  </a:ext>
                </a:extLst>
              </p:cNvPr>
              <p:cNvSpPr/>
              <p:nvPr/>
            </p:nvSpPr>
            <p:spPr>
              <a:xfrm>
                <a:off x="370390" y="43839"/>
                <a:ext cx="1620455" cy="2118167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IN" sz="1400">
                  <a:latin typeface="Britannic Bold" panose="020B0903060703020204" pitchFamily="34" charset="0"/>
                </a:endParaRPr>
              </a:p>
            </p:txBody>
          </p:sp>
          <p:pic>
            <p:nvPicPr>
              <p:cNvPr id="1026" name="Picture 2" descr="Dhirubhai Ambani Institute of Information and Communication Technology, A Private University Established by The State Government of Gujarat Act">
                <a:extLst>
                  <a:ext uri="{FF2B5EF4-FFF2-40B4-BE49-F238E27FC236}">
                    <a16:creationId xmlns:a16="http://schemas.microsoft.com/office/drawing/2014/main" id="{31A7CE88-124E-A7D1-95D4-18B6AD083D2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617843" y="81023"/>
                <a:ext cx="1574157" cy="15741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CCF56B6-BE46-8D2B-E17A-DCF8D64D787B}"/>
                </a:ext>
              </a:extLst>
            </p:cNvPr>
            <p:cNvSpPr txBox="1"/>
            <p:nvPr/>
          </p:nvSpPr>
          <p:spPr>
            <a:xfrm>
              <a:off x="765335" y="2118167"/>
              <a:ext cx="5205697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6600">
                  <a:latin typeface="Britannic Bold" panose="020B0903060703020204" pitchFamily="34" charset="0"/>
                </a:rPr>
                <a:t>Convolution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7523CB7-2282-33A6-DE84-6FA660AE3858}"/>
                </a:ext>
              </a:extLst>
            </p:cNvPr>
            <p:cNvSpPr txBox="1"/>
            <p:nvPr/>
          </p:nvSpPr>
          <p:spPr>
            <a:xfrm>
              <a:off x="2460322" y="-100584"/>
              <a:ext cx="7688044" cy="28623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5400">
                  <a:solidFill>
                    <a:schemeClr val="bg1"/>
                  </a:solidFill>
                  <a:latin typeface="Britannic Bold" panose="020B0903060703020204" pitchFamily="34" charset="0"/>
                </a:rPr>
                <a:t>Introduction to</a:t>
              </a:r>
            </a:p>
            <a:p>
              <a:pPr algn="ctr"/>
              <a:r>
                <a:rPr lang="en-IN" sz="5400" b="0" i="0">
                  <a:solidFill>
                    <a:srgbClr val="FFFFFF"/>
                  </a:solidFill>
                  <a:effectLst/>
                  <a:latin typeface="Britannic Bold" panose="020B0903060703020204" pitchFamily="34" charset="0"/>
                </a:rPr>
                <a:t>Communication System </a:t>
              </a:r>
              <a:r>
                <a:rPr lang="en-IN" sz="5400">
                  <a:solidFill>
                    <a:schemeClr val="bg1"/>
                  </a:solidFill>
                  <a:latin typeface="Britannic Bold" panose="020B0903060703020204" pitchFamily="34" charset="0"/>
                </a:rPr>
                <a:t> </a:t>
              </a:r>
            </a:p>
            <a:p>
              <a:endParaRPr lang="en-IN" sz="7200">
                <a:solidFill>
                  <a:schemeClr val="bg1"/>
                </a:solidFill>
                <a:latin typeface="Britannic Bold" panose="020B0903060703020204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BE47C26-C8FA-AF37-72C8-94DCE150C206}"/>
                </a:ext>
              </a:extLst>
            </p:cNvPr>
            <p:cNvSpPr txBox="1"/>
            <p:nvPr/>
          </p:nvSpPr>
          <p:spPr>
            <a:xfrm>
              <a:off x="332081" y="501096"/>
              <a:ext cx="179616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3600">
                  <a:latin typeface="Britannic Bold" panose="020B0903060703020204" pitchFamily="34" charset="0"/>
                </a:rPr>
                <a:t>CT-216</a:t>
              </a:r>
              <a:endParaRPr lang="en-IN">
                <a:latin typeface="Britannic Bold" panose="020B0903060703020204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C9228F1-857B-9F66-D04E-C3C307E7AF8C}"/>
                </a:ext>
              </a:extLst>
            </p:cNvPr>
            <p:cNvSpPr txBox="1"/>
            <p:nvPr/>
          </p:nvSpPr>
          <p:spPr>
            <a:xfrm>
              <a:off x="765334" y="3104094"/>
              <a:ext cx="284654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3600">
                  <a:latin typeface="Arial Black" panose="020B0A04020102020204" pitchFamily="34" charset="0"/>
                  <a:cs typeface="Arial" panose="020B0604020202020204" pitchFamily="34" charset="0"/>
                </a:rPr>
                <a:t>Group- 28</a:t>
              </a:r>
            </a:p>
          </p:txBody>
        </p:sp>
      </p:grpSp>
      <p:sp>
        <p:nvSpPr>
          <p:cNvPr id="15" name="Parallelogram 14">
            <a:extLst>
              <a:ext uri="{FF2B5EF4-FFF2-40B4-BE49-F238E27FC236}">
                <a16:creationId xmlns:a16="http://schemas.microsoft.com/office/drawing/2014/main" id="{DDB4FF15-4E3E-F08C-546C-8146BF072714}"/>
              </a:ext>
            </a:extLst>
          </p:cNvPr>
          <p:cNvSpPr/>
          <p:nvPr/>
        </p:nvSpPr>
        <p:spPr>
          <a:xfrm rot="1121845">
            <a:off x="-664826" y="5828470"/>
            <a:ext cx="6495923" cy="1971062"/>
          </a:xfrm>
          <a:prstGeom prst="parallelogram">
            <a:avLst>
              <a:gd name="adj" fmla="val 0"/>
            </a:avLst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1831BC-A1C5-19C5-F0DD-D35591D4D6E9}"/>
              </a:ext>
            </a:extLst>
          </p:cNvPr>
          <p:cNvSpPr txBox="1"/>
          <p:nvPr/>
        </p:nvSpPr>
        <p:spPr>
          <a:xfrm>
            <a:off x="65165" y="5799561"/>
            <a:ext cx="31135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>
                <a:latin typeface="Bahnschrift" panose="020B0502040204020203" pitchFamily="34" charset="0"/>
              </a:rPr>
              <a:t>Prof : Yash </a:t>
            </a:r>
            <a:r>
              <a:rPr lang="en-IN" sz="2400" err="1">
                <a:latin typeface="Bahnschrift" panose="020B0502040204020203" pitchFamily="34" charset="0"/>
              </a:rPr>
              <a:t>Vasavda</a:t>
            </a:r>
            <a:endParaRPr lang="en-IN" sz="2400">
              <a:latin typeface="Bahnschrift" panose="020B05020402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B04C4E7-E492-AEDD-0308-4FDBED0B44E5}"/>
              </a:ext>
            </a:extLst>
          </p:cNvPr>
          <p:cNvSpPr txBox="1"/>
          <p:nvPr/>
        </p:nvSpPr>
        <p:spPr>
          <a:xfrm>
            <a:off x="65165" y="6212299"/>
            <a:ext cx="38871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>
                <a:latin typeface="Bahnschrift" panose="020B0502040204020203" pitchFamily="34" charset="0"/>
              </a:rPr>
              <a:t>Mentor : Divyesh Ramani </a:t>
            </a:r>
          </a:p>
        </p:txBody>
      </p:sp>
    </p:spTree>
    <p:extLst>
      <p:ext uri="{BB962C8B-B14F-4D97-AF65-F5344CB8AC3E}">
        <p14:creationId xmlns:p14="http://schemas.microsoft.com/office/powerpoint/2010/main" val="30492113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8ED814-B0B5-364C-2E9A-21A9C869CF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EA2E5B0-6A9B-351C-71B7-D26713B3F5AF}"/>
              </a:ext>
            </a:extLst>
          </p:cNvPr>
          <p:cNvSpPr/>
          <p:nvPr/>
        </p:nvSpPr>
        <p:spPr>
          <a:xfrm>
            <a:off x="0" y="37185"/>
            <a:ext cx="12192000" cy="801016"/>
          </a:xfrm>
          <a:prstGeom prst="rect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Arrow: Pentagon 4">
            <a:extLst>
              <a:ext uri="{FF2B5EF4-FFF2-40B4-BE49-F238E27FC236}">
                <a16:creationId xmlns:a16="http://schemas.microsoft.com/office/drawing/2014/main" id="{9AABB256-80C3-DCDD-E320-E851EE5B4212}"/>
              </a:ext>
            </a:extLst>
          </p:cNvPr>
          <p:cNvSpPr/>
          <p:nvPr/>
        </p:nvSpPr>
        <p:spPr>
          <a:xfrm rot="5400000">
            <a:off x="11438685" y="189482"/>
            <a:ext cx="691713" cy="460823"/>
          </a:xfrm>
          <a:prstGeom prst="homePlate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F232EF-101F-B09D-780A-6B06CBD4027A}"/>
              </a:ext>
            </a:extLst>
          </p:cNvPr>
          <p:cNvSpPr txBox="1"/>
          <p:nvPr/>
        </p:nvSpPr>
        <p:spPr>
          <a:xfrm>
            <a:off x="530352" y="74037"/>
            <a:ext cx="591616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/>
              <a:t>Block Diagram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E24634A-CEC0-4EC9-5676-A64594097FFD}"/>
              </a:ext>
            </a:extLst>
          </p:cNvPr>
          <p:cNvSpPr/>
          <p:nvPr/>
        </p:nvSpPr>
        <p:spPr>
          <a:xfrm>
            <a:off x="2375233" y="2058862"/>
            <a:ext cx="2038350" cy="600075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/>
              <a:t>Input message</a:t>
            </a:r>
          </a:p>
          <a:p>
            <a:pPr algn="ctr"/>
            <a:r>
              <a:rPr lang="en-IN"/>
              <a:t>m (Bitstream) 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B9E56DE-5B48-8C79-48D4-A6B4670FD1A2}"/>
              </a:ext>
            </a:extLst>
          </p:cNvPr>
          <p:cNvCxnSpPr>
            <a:cxnSpLocks/>
          </p:cNvCxnSpPr>
          <p:nvPr/>
        </p:nvCxnSpPr>
        <p:spPr>
          <a:xfrm>
            <a:off x="4413583" y="2377944"/>
            <a:ext cx="1505953" cy="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FAA1890-6F6C-BC28-A004-6A77EC771A21}"/>
              </a:ext>
            </a:extLst>
          </p:cNvPr>
          <p:cNvSpPr/>
          <p:nvPr/>
        </p:nvSpPr>
        <p:spPr>
          <a:xfrm>
            <a:off x="5917155" y="989329"/>
            <a:ext cx="2058931" cy="2437173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IN" dirty="0"/>
              <a:t>Convolution </a:t>
            </a:r>
          </a:p>
          <a:p>
            <a:pPr algn="ctr"/>
            <a:r>
              <a:rPr lang="en-IN" dirty="0"/>
              <a:t>Encoder</a:t>
            </a:r>
          </a:p>
          <a:p>
            <a:pPr algn="ctr"/>
            <a:r>
              <a:rPr lang="en-IN" dirty="0"/>
              <a:t>Rate: k/n</a:t>
            </a:r>
          </a:p>
          <a:p>
            <a:pPr algn="ctr"/>
            <a:r>
              <a:rPr lang="en-IN" dirty="0"/>
              <a:t>Length: K </a:t>
            </a:r>
          </a:p>
          <a:p>
            <a:pPr algn="ctr"/>
            <a:r>
              <a:rPr lang="en-IN" dirty="0"/>
              <a:t>Example: (1,2,3)</a:t>
            </a:r>
            <a:endParaRPr lang="en-IN" dirty="0">
              <a:ea typeface="Calibri"/>
              <a:cs typeface="Calibri"/>
            </a:endParaRPr>
          </a:p>
          <a:p>
            <a:pPr algn="ctr"/>
            <a:r>
              <a:rPr lang="en-IN" dirty="0"/>
              <a:t>Generator: </a:t>
            </a:r>
          </a:p>
          <a:p>
            <a:pPr algn="ctr"/>
            <a:r>
              <a:rPr lang="en-IN" dirty="0"/>
              <a:t>G1- 111</a:t>
            </a:r>
          </a:p>
          <a:p>
            <a:pPr algn="ctr"/>
            <a:r>
              <a:rPr lang="en-IN" dirty="0"/>
              <a:t>G2- 101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13D6E71-C579-374F-3F15-ABE578348700}"/>
              </a:ext>
            </a:extLst>
          </p:cNvPr>
          <p:cNvCxnSpPr>
            <a:cxnSpLocks/>
          </p:cNvCxnSpPr>
          <p:nvPr/>
        </p:nvCxnSpPr>
        <p:spPr>
          <a:xfrm>
            <a:off x="7848348" y="2358898"/>
            <a:ext cx="1293742" cy="19046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CCDF8924-E74C-201F-2820-F4CD8ECE5E28}"/>
              </a:ext>
            </a:extLst>
          </p:cNvPr>
          <p:cNvSpPr/>
          <p:nvPr/>
        </p:nvSpPr>
        <p:spPr>
          <a:xfrm>
            <a:off x="9142090" y="1489689"/>
            <a:ext cx="2333625" cy="1495416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/>
              <a:t>Modulator </a:t>
            </a:r>
          </a:p>
          <a:p>
            <a:pPr algn="ctr"/>
            <a:r>
              <a:rPr lang="en-IN"/>
              <a:t> (</a:t>
            </a:r>
            <a:r>
              <a:rPr lang="en-IN" err="1"/>
              <a:t>eg.</a:t>
            </a:r>
            <a:r>
              <a:rPr lang="en-IN"/>
              <a:t> BPSK , QPSK</a:t>
            </a:r>
            <a:r>
              <a:rPr lang="en-US"/>
              <a:t> )</a:t>
            </a:r>
          </a:p>
          <a:p>
            <a:pPr algn="ctr"/>
            <a:r>
              <a:rPr lang="en-US"/>
              <a:t>Bits-to-symbol</a:t>
            </a:r>
          </a:p>
          <a:p>
            <a:pPr algn="ctr"/>
            <a:r>
              <a:rPr lang="en-US"/>
              <a:t>Mapping </a:t>
            </a:r>
            <a:endParaRPr lang="en-IN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ABE21ED-4385-62CD-0DAB-7BE8320A3530}"/>
              </a:ext>
            </a:extLst>
          </p:cNvPr>
          <p:cNvCxnSpPr>
            <a:cxnSpLocks/>
          </p:cNvCxnSpPr>
          <p:nvPr/>
        </p:nvCxnSpPr>
        <p:spPr>
          <a:xfrm flipH="1">
            <a:off x="8601470" y="5087346"/>
            <a:ext cx="1707433" cy="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AA8D203-BFAE-E084-BAD5-C1E5647C51A3}"/>
              </a:ext>
            </a:extLst>
          </p:cNvPr>
          <p:cNvCxnSpPr>
            <a:cxnSpLocks/>
          </p:cNvCxnSpPr>
          <p:nvPr/>
        </p:nvCxnSpPr>
        <p:spPr>
          <a:xfrm>
            <a:off x="10769135" y="2985105"/>
            <a:ext cx="0" cy="1308236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96620FBB-07A7-47EC-C391-7CF8EC67FF29}"/>
              </a:ext>
            </a:extLst>
          </p:cNvPr>
          <p:cNvSpPr/>
          <p:nvPr/>
        </p:nvSpPr>
        <p:spPr>
          <a:xfrm>
            <a:off x="10331742" y="4280470"/>
            <a:ext cx="1338262" cy="1323985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Noisy </a:t>
            </a:r>
          </a:p>
          <a:p>
            <a:pPr algn="ctr"/>
            <a:r>
              <a:rPr lang="en-US"/>
              <a:t>Channel </a:t>
            </a:r>
          </a:p>
          <a:p>
            <a:pPr algn="ctr"/>
            <a:r>
              <a:rPr lang="en-US"/>
              <a:t>(AWGN)</a:t>
            </a:r>
            <a:endParaRPr lang="en-IN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5E9242D3-C1E0-9E04-3BF3-86ED0FDBAD11}"/>
              </a:ext>
            </a:extLst>
          </p:cNvPr>
          <p:cNvSpPr/>
          <p:nvPr/>
        </p:nvSpPr>
        <p:spPr>
          <a:xfrm>
            <a:off x="6978316" y="4711213"/>
            <a:ext cx="1577690" cy="88948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/>
              <a:t>Demodulator</a:t>
            </a:r>
          </a:p>
          <a:p>
            <a:pPr algn="ctr"/>
            <a:r>
              <a:rPr lang="en-IN"/>
              <a:t>Soft/Hard Decision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9CD7280-8F4D-1FE6-735A-EC9B789B590A}"/>
              </a:ext>
            </a:extLst>
          </p:cNvPr>
          <p:cNvSpPr txBox="1"/>
          <p:nvPr/>
        </p:nvSpPr>
        <p:spPr>
          <a:xfrm>
            <a:off x="4456742" y="2052731"/>
            <a:ext cx="1328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/>
              <a:t>Bitstream m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D433D5F-1FCA-0FFA-7F00-DDC3D0D562D9}"/>
              </a:ext>
            </a:extLst>
          </p:cNvPr>
          <p:cNvSpPr txBox="1"/>
          <p:nvPr/>
        </p:nvSpPr>
        <p:spPr>
          <a:xfrm>
            <a:off x="7841734" y="1945634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/>
              <a:t>Codeword c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24D0D7F-0720-DEB8-CFDE-76FBF01DDFB3}"/>
              </a:ext>
            </a:extLst>
          </p:cNvPr>
          <p:cNvSpPr txBox="1"/>
          <p:nvPr/>
        </p:nvSpPr>
        <p:spPr>
          <a:xfrm>
            <a:off x="10769135" y="3415634"/>
            <a:ext cx="1015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/>
              <a:t>Symbol 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34004BD-4550-B192-D9B3-8B772D6025D4}"/>
              </a:ext>
            </a:extLst>
          </p:cNvPr>
          <p:cNvSpPr txBox="1"/>
          <p:nvPr/>
        </p:nvSpPr>
        <p:spPr>
          <a:xfrm>
            <a:off x="8624095" y="4711213"/>
            <a:ext cx="1707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/>
              <a:t>Received r = </a:t>
            </a:r>
            <a:r>
              <a:rPr lang="en-IN" err="1"/>
              <a:t>s+n</a:t>
            </a:r>
            <a:endParaRPr lang="en-IN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5893A8B-3642-0D4E-B487-4B7D04DE80CD}"/>
              </a:ext>
            </a:extLst>
          </p:cNvPr>
          <p:cNvCxnSpPr>
            <a:cxnSpLocks/>
          </p:cNvCxnSpPr>
          <p:nvPr/>
        </p:nvCxnSpPr>
        <p:spPr>
          <a:xfrm flipH="1">
            <a:off x="5616230" y="5127128"/>
            <a:ext cx="1362086" cy="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F7B7E583-6511-57B9-6ECE-187ADDB95E30}"/>
              </a:ext>
            </a:extLst>
          </p:cNvPr>
          <p:cNvSpPr txBox="1"/>
          <p:nvPr/>
        </p:nvSpPr>
        <p:spPr>
          <a:xfrm>
            <a:off x="5609604" y="4734505"/>
            <a:ext cx="1417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/>
              <a:t>Decoded Bits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A31E4249-147A-C508-0881-4EA490B0E69D}"/>
              </a:ext>
            </a:extLst>
          </p:cNvPr>
          <p:cNvSpPr/>
          <p:nvPr/>
        </p:nvSpPr>
        <p:spPr>
          <a:xfrm>
            <a:off x="3814611" y="4459657"/>
            <a:ext cx="1814251" cy="1323983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/>
              <a:t>Viterbi Decoder</a:t>
            </a:r>
          </a:p>
          <a:p>
            <a:pPr algn="ctr"/>
            <a:r>
              <a:rPr lang="en-IN"/>
              <a:t>Trellis-Bases</a:t>
            </a:r>
          </a:p>
          <a:p>
            <a:pPr algn="ctr"/>
            <a:r>
              <a:rPr lang="en-IN"/>
              <a:t>Decoding</a:t>
            </a:r>
          </a:p>
          <a:p>
            <a:pPr algn="ctr"/>
            <a:r>
              <a:rPr lang="en-IN"/>
              <a:t>ML Estimation </a:t>
            </a: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B57218D2-516D-C5F5-93D7-C47047F05C31}"/>
              </a:ext>
            </a:extLst>
          </p:cNvPr>
          <p:cNvSpPr/>
          <p:nvPr/>
        </p:nvSpPr>
        <p:spPr>
          <a:xfrm>
            <a:off x="336883" y="4821610"/>
            <a:ext cx="2038350" cy="600075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/>
              <a:t>Output Message m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DC6E033-E1DC-A0F1-1714-FE8912CEF6BA}"/>
              </a:ext>
            </a:extLst>
          </p:cNvPr>
          <p:cNvCxnSpPr>
            <a:cxnSpLocks/>
          </p:cNvCxnSpPr>
          <p:nvPr/>
        </p:nvCxnSpPr>
        <p:spPr>
          <a:xfrm flipH="1">
            <a:off x="2452525" y="5155953"/>
            <a:ext cx="1362086" cy="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4DCDBDF1-E734-E09B-7249-0AF84515C8DA}"/>
              </a:ext>
            </a:extLst>
          </p:cNvPr>
          <p:cNvSpPr txBox="1"/>
          <p:nvPr/>
        </p:nvSpPr>
        <p:spPr>
          <a:xfrm>
            <a:off x="2507641" y="4752315"/>
            <a:ext cx="13556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/>
              <a:t>Estimated m</a:t>
            </a:r>
          </a:p>
        </p:txBody>
      </p:sp>
    </p:spTree>
    <p:extLst>
      <p:ext uri="{BB962C8B-B14F-4D97-AF65-F5344CB8AC3E}">
        <p14:creationId xmlns:p14="http://schemas.microsoft.com/office/powerpoint/2010/main" val="11803485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503953-59F5-E224-0636-B4AB4FDB80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EE4E1B4-97BD-B490-9671-BBCBA877DDB7}"/>
              </a:ext>
            </a:extLst>
          </p:cNvPr>
          <p:cNvSpPr/>
          <p:nvPr/>
        </p:nvSpPr>
        <p:spPr>
          <a:xfrm>
            <a:off x="0" y="37185"/>
            <a:ext cx="12192000" cy="1169823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u="sng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D441B0A-CF0E-BDFE-CB87-E6D8BCBBD034}"/>
              </a:ext>
            </a:extLst>
          </p:cNvPr>
          <p:cNvGrpSpPr/>
          <p:nvPr/>
        </p:nvGrpSpPr>
        <p:grpSpPr>
          <a:xfrm>
            <a:off x="4477512" y="186328"/>
            <a:ext cx="3236976" cy="849187"/>
            <a:chOff x="4477512" y="265940"/>
            <a:chExt cx="3236976" cy="849187"/>
          </a:xfrm>
        </p:grpSpPr>
        <p:sp>
          <p:nvSpPr>
            <p:cNvPr id="4" name="Flowchart: Terminator 3">
              <a:extLst>
                <a:ext uri="{FF2B5EF4-FFF2-40B4-BE49-F238E27FC236}">
                  <a16:creationId xmlns:a16="http://schemas.microsoft.com/office/drawing/2014/main" id="{46CA96B4-0D09-7E2C-C3B1-22933D9ACB2D}"/>
                </a:ext>
              </a:extLst>
            </p:cNvPr>
            <p:cNvSpPr/>
            <p:nvPr/>
          </p:nvSpPr>
          <p:spPr>
            <a:xfrm>
              <a:off x="4477512" y="301311"/>
              <a:ext cx="3236976" cy="813816"/>
            </a:xfrm>
            <a:prstGeom prst="flowChartTerminator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F876417-8278-15A8-40BF-534ED5C0067E}"/>
                </a:ext>
              </a:extLst>
            </p:cNvPr>
            <p:cNvSpPr txBox="1"/>
            <p:nvPr/>
          </p:nvSpPr>
          <p:spPr>
            <a:xfrm>
              <a:off x="4757166" y="265940"/>
              <a:ext cx="267766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4800">
                  <a:latin typeface="Britannic Bold" panose="020B0903060703020204" pitchFamily="34" charset="0"/>
                </a:rPr>
                <a:t>Content</a:t>
              </a:r>
            </a:p>
          </p:txBody>
        </p:sp>
      </p:grpSp>
      <p:sp>
        <p:nvSpPr>
          <p:cNvPr id="6" name="Arrow: Pentagon 5">
            <a:extLst>
              <a:ext uri="{FF2B5EF4-FFF2-40B4-BE49-F238E27FC236}">
                <a16:creationId xmlns:a16="http://schemas.microsoft.com/office/drawing/2014/main" id="{365C263D-6427-D1AD-5AC1-B643C33BD37C}"/>
              </a:ext>
            </a:extLst>
          </p:cNvPr>
          <p:cNvSpPr/>
          <p:nvPr/>
        </p:nvSpPr>
        <p:spPr>
          <a:xfrm rot="5400000">
            <a:off x="11116165" y="335058"/>
            <a:ext cx="990341" cy="551728"/>
          </a:xfrm>
          <a:prstGeom prst="homePlate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8B3AEA-7ECF-490E-5C84-0E15C0AD3ED2}"/>
              </a:ext>
            </a:extLst>
          </p:cNvPr>
          <p:cNvSpPr txBox="1"/>
          <p:nvPr/>
        </p:nvSpPr>
        <p:spPr>
          <a:xfrm>
            <a:off x="815340" y="1609344"/>
            <a:ext cx="1125626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400">
                <a:solidFill>
                  <a:schemeClr val="bg1">
                    <a:lumMod val="65000"/>
                  </a:schemeClr>
                </a:solidFill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What is communication ? </a:t>
            </a:r>
            <a:endParaRPr lang="en-IN" sz="240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400">
                <a:solidFill>
                  <a:schemeClr val="bg1">
                    <a:lumMod val="65000"/>
                  </a:schemeClr>
                </a:solidFill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Introduction</a:t>
            </a:r>
            <a:endParaRPr lang="en-IN" sz="240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400"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Encoding</a:t>
            </a:r>
            <a:endParaRPr lang="en-IN" sz="240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400">
                <a:solidFill>
                  <a:schemeClr val="bg1">
                    <a:lumMod val="65000"/>
                  </a:schemeClr>
                </a:solidFill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Modulation</a:t>
            </a:r>
            <a:endParaRPr lang="en-IN" sz="240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40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IN" sz="2400">
                <a:solidFill>
                  <a:schemeClr val="bg1">
                    <a:lumMod val="65000"/>
                  </a:schemeClr>
                </a:solidFill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AWGN</a:t>
            </a:r>
            <a:endParaRPr lang="en-IN" sz="240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400">
                <a:solidFill>
                  <a:schemeClr val="bg1">
                    <a:lumMod val="65000"/>
                  </a:schemeClr>
                </a:solidFill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Demodulation</a:t>
            </a:r>
            <a:endParaRPr lang="en-IN" sz="240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400">
                <a:solidFill>
                  <a:schemeClr val="bg1">
                    <a:lumMod val="65000"/>
                  </a:schemeClr>
                </a:solidFill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Decoding</a:t>
            </a:r>
            <a:endParaRPr lang="en-IN" sz="240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400">
                <a:solidFill>
                  <a:schemeClr val="bg1">
                    <a:lumMod val="65000"/>
                  </a:schemeClr>
                </a:solidFill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Transfer Function</a:t>
            </a:r>
            <a:endParaRPr lang="en-IN" sz="240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57734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89A997-BF07-7FFD-0BD4-B55C405A35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FB6614A-CE8E-F69D-94EC-FFE37F75B970}"/>
              </a:ext>
            </a:extLst>
          </p:cNvPr>
          <p:cNvSpPr/>
          <p:nvPr/>
        </p:nvSpPr>
        <p:spPr>
          <a:xfrm>
            <a:off x="0" y="37185"/>
            <a:ext cx="12192000" cy="801016"/>
          </a:xfrm>
          <a:prstGeom prst="rect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Arrow: Pentagon 4">
            <a:extLst>
              <a:ext uri="{FF2B5EF4-FFF2-40B4-BE49-F238E27FC236}">
                <a16:creationId xmlns:a16="http://schemas.microsoft.com/office/drawing/2014/main" id="{B69DC3A0-DF46-E110-0F3C-D403FFAC9A26}"/>
              </a:ext>
            </a:extLst>
          </p:cNvPr>
          <p:cNvSpPr/>
          <p:nvPr/>
        </p:nvSpPr>
        <p:spPr>
          <a:xfrm rot="5400000">
            <a:off x="11438685" y="189482"/>
            <a:ext cx="691713" cy="460823"/>
          </a:xfrm>
          <a:prstGeom prst="homePlate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ABC6B23-8F7F-0A39-F6E3-E64909966F2F}"/>
              </a:ext>
            </a:extLst>
          </p:cNvPr>
          <p:cNvSpPr txBox="1"/>
          <p:nvPr/>
        </p:nvSpPr>
        <p:spPr>
          <a:xfrm>
            <a:off x="553453" y="65950"/>
            <a:ext cx="59161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>
                <a:latin typeface="Britannic Bold" panose="020B0903060703020204" pitchFamily="34" charset="0"/>
              </a:rPr>
              <a:t>Encoding </a:t>
            </a:r>
            <a:endParaRPr lang="en-IN">
              <a:latin typeface="Britannic Bold" panose="020B0903060703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0AF6070-3A62-A425-51C7-BDAF7E5E8807}"/>
                  </a:ext>
                </a:extLst>
              </p:cNvPr>
              <p:cNvSpPr txBox="1"/>
              <p:nvPr/>
            </p:nvSpPr>
            <p:spPr>
              <a:xfrm>
                <a:off x="553453" y="1301261"/>
                <a:ext cx="9491701" cy="481285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• In encoding, we first add padded bits (zeros) at the end of the input sequence of size K − 1. </a:t>
                </a:r>
              </a:p>
              <a:p>
                <a:endParaRPr lang="en-US" dirty="0"/>
              </a:p>
              <a:p>
                <a:r>
                  <a:rPr lang="en-US" dirty="0"/>
                  <a:t>• We use the formula:</a:t>
                </a:r>
              </a:p>
              <a:p>
                <a:r>
                  <a:rPr lang="en-US" dirty="0"/>
                  <a:t>			</a:t>
                </a:r>
              </a:p>
              <a:p>
                <a:r>
                  <a:rPr lang="en-IN" dirty="0"/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320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320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IN" sz="320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IN" sz="3200" dirty="0"/>
                  <a:t> [n] </a:t>
                </a:r>
                <a14:m>
                  <m:oMath xmlns:m="http://schemas.openxmlformats.org/officeDocument/2006/math">
                    <m:r>
                      <a:rPr lang="pt-BR" sz="320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pt-BR" sz="32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IN" sz="32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pt-BR" sz="320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IN" sz="32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  <m:r>
                          <a:rPr lang="en-IN" sz="32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sSub>
                          <m:sSubPr>
                            <m:ctrlPr>
                              <a:rPr lang="en-IN" sz="3200" b="0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3200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IN" sz="32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IN" sz="3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sz="32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  <m:r>
                          <a:rPr lang="en-IN" sz="3200" b="0" i="1" smtClean="0">
                            <a:latin typeface="Cambria Math" panose="02040503050406030204" pitchFamily="18" charset="0"/>
                          </a:rPr>
                          <m:t> .</m:t>
                        </m:r>
                        <m:r>
                          <a:rPr lang="en-IN" sz="3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IN" sz="3200" b="0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IN" sz="3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IN" sz="32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IN" sz="32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IN" sz="3200" b="0" i="1" smtClean="0">
                            <a:latin typeface="Cambria Math" panose="02040503050406030204" pitchFamily="18" charset="0"/>
                          </a:rPr>
                          <m:t>]</m:t>
                        </m:r>
                      </m:e>
                    </m:nary>
                    <m:r>
                      <a:rPr lang="en-IN" sz="32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sz="3200" dirty="0"/>
                  <a:t> mod 2 </a:t>
                </a:r>
              </a:p>
              <a:p>
                <a:r>
                  <a:rPr lang="en-US" dirty="0"/>
                  <a:t>	to generate encoded bits for each sliding window. Here, the window size is K.	</a:t>
                </a:r>
              </a:p>
              <a:p>
                <a:endParaRPr lang="en-US" dirty="0"/>
              </a:p>
              <a:p>
                <a:r>
                  <a:rPr lang="en-US" dirty="0"/>
                  <a:t>• For a 1/ N rate encoder, we need to have a generator matrix of length N (i.e., N rows).</a:t>
                </a:r>
              </a:p>
              <a:p>
                <a:r>
                  <a:rPr lang="en-US" dirty="0"/>
                  <a:t>• The length of the encoded sequence will be:</a:t>
                </a:r>
              </a:p>
              <a:p>
                <a:r>
                  <a:rPr lang="en-US" dirty="0"/>
                  <a:t>					</a:t>
                </a:r>
                <a:r>
                  <a:rPr lang="en-US" sz="2400" dirty="0"/>
                  <a:t> N × (k + K − 1)</a:t>
                </a:r>
              </a:p>
              <a:p>
                <a:endParaRPr lang="en-US" sz="2400" dirty="0"/>
              </a:p>
              <a:p>
                <a:endParaRPr lang="en-US" sz="2400" dirty="0"/>
              </a:p>
              <a:p>
                <a:r>
                  <a:rPr lang="en-US" dirty="0"/>
                  <a:t>where:	</a:t>
                </a: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K = length of a row of the generator matrix, </a:t>
                </a: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k = length of the input sequence.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0AF6070-3A62-A425-51C7-BDAF7E5E88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453" y="1301261"/>
                <a:ext cx="9491701" cy="4812856"/>
              </a:xfrm>
              <a:prstGeom prst="rect">
                <a:avLst/>
              </a:prstGeom>
              <a:blipFill>
                <a:blip r:embed="rId2"/>
                <a:stretch>
                  <a:fillRect l="-578" t="-633" b="-126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B7DBB7B6-9163-6AFF-F9E8-5811AD4DF73B}"/>
              </a:ext>
            </a:extLst>
          </p:cNvPr>
          <p:cNvSpPr/>
          <p:nvPr/>
        </p:nvSpPr>
        <p:spPr>
          <a:xfrm>
            <a:off x="904672" y="978207"/>
            <a:ext cx="1247775" cy="3096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679068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49008F5-EA3E-D3D6-EC87-0094E8B7D9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224" y="181737"/>
            <a:ext cx="6112354" cy="3234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F1590C8-FEC1-2D37-AFE0-FD7CD414B3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3044" y="3417801"/>
            <a:ext cx="6436186" cy="3231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D60BD51-84B1-559F-AFD0-8ACDD141ED37}"/>
              </a:ext>
            </a:extLst>
          </p:cNvPr>
          <p:cNvSpPr txBox="1"/>
          <p:nvPr/>
        </p:nvSpPr>
        <p:spPr>
          <a:xfrm>
            <a:off x="6900610" y="579651"/>
            <a:ext cx="4863547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In this one bit after another will be taken as input and for each input taken </a:t>
            </a:r>
            <a:r>
              <a:rPr lang="en-US" sz="2400" dirty="0" err="1"/>
              <a:t>xor</a:t>
            </a:r>
            <a:r>
              <a:rPr lang="en-US" sz="2400" dirty="0"/>
              <a:t> operations are performed to get encoded bits. </a:t>
            </a:r>
            <a:r>
              <a:rPr lang="en-US" dirty="0"/>
              <a:t> 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DB2A5B-5101-7293-073F-AF6C8B8CE4E3}"/>
              </a:ext>
            </a:extLst>
          </p:cNvPr>
          <p:cNvSpPr txBox="1"/>
          <p:nvPr/>
        </p:nvSpPr>
        <p:spPr>
          <a:xfrm>
            <a:off x="141950" y="4122492"/>
            <a:ext cx="4996069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Here, after the 3 bits are given as input we are padding with zeroes to flush out the non-zeroes bits.</a:t>
            </a:r>
          </a:p>
        </p:txBody>
      </p:sp>
    </p:spTree>
    <p:extLst>
      <p:ext uri="{BB962C8B-B14F-4D97-AF65-F5344CB8AC3E}">
        <p14:creationId xmlns:p14="http://schemas.microsoft.com/office/powerpoint/2010/main" val="39776767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AF20B85-67ED-6735-AC2C-1D8CCCC822FD}"/>
              </a:ext>
            </a:extLst>
          </p:cNvPr>
          <p:cNvSpPr txBox="1"/>
          <p:nvPr/>
        </p:nvSpPr>
        <p:spPr>
          <a:xfrm>
            <a:off x="-2190" y="1150807"/>
            <a:ext cx="11458027" cy="110799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ea typeface="Calibri"/>
                <a:cs typeface="Calibri"/>
              </a:rPr>
              <a:t>The </a:t>
            </a:r>
            <a:r>
              <a:rPr lang="en-US" sz="2400" dirty="0" err="1">
                <a:ea typeface="Calibri"/>
                <a:cs typeface="Calibri"/>
              </a:rPr>
              <a:t>i-th</a:t>
            </a:r>
            <a:r>
              <a:rPr lang="en-US" sz="2400" dirty="0">
                <a:ea typeface="Calibri"/>
                <a:cs typeface="Calibri"/>
              </a:rPr>
              <a:t> element in each vector is "1" if </a:t>
            </a:r>
            <a:r>
              <a:rPr lang="en-US" sz="2400" dirty="0" err="1">
                <a:ea typeface="Calibri"/>
                <a:cs typeface="Calibri"/>
              </a:rPr>
              <a:t>i-th</a:t>
            </a:r>
            <a:r>
              <a:rPr lang="en-US" sz="2400" dirty="0">
                <a:ea typeface="Calibri"/>
                <a:cs typeface="Calibri"/>
              </a:rPr>
              <a:t> stage in shift register is connected to the corresponding mod-2 adder, and "0" otherwise</a:t>
            </a:r>
          </a:p>
          <a:p>
            <a:endParaRPr lang="en-US" dirty="0">
              <a:ea typeface="Calibri"/>
              <a:cs typeface="Calibri"/>
            </a:endParaRPr>
          </a:p>
        </p:txBody>
      </p:sp>
      <p:pic>
        <p:nvPicPr>
          <p:cNvPr id="4" name="Picture 3" descr="A diagram of a generator matrix&#10;&#10;AI-generated content may be incorrect.">
            <a:extLst>
              <a:ext uri="{FF2B5EF4-FFF2-40B4-BE49-F238E27FC236}">
                <a16:creationId xmlns:a16="http://schemas.microsoft.com/office/drawing/2014/main" id="{A17BC9C2-652F-F83D-1447-D42013AF3C0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890" t="1560" r="18325" b="4878"/>
          <a:stretch/>
        </p:blipFill>
        <p:spPr>
          <a:xfrm>
            <a:off x="2171172" y="2265629"/>
            <a:ext cx="6395645" cy="42331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4F16253-C994-A441-AC0C-CD801C0061FA}"/>
              </a:ext>
            </a:extLst>
          </p:cNvPr>
          <p:cNvSpPr/>
          <p:nvPr/>
        </p:nvSpPr>
        <p:spPr>
          <a:xfrm>
            <a:off x="904672" y="978207"/>
            <a:ext cx="1247775" cy="3096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781881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89A997-BF07-7FFD-0BD4-B55C405A35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FB6614A-CE8E-F69D-94EC-FFE37F75B970}"/>
              </a:ext>
            </a:extLst>
          </p:cNvPr>
          <p:cNvSpPr/>
          <p:nvPr/>
        </p:nvSpPr>
        <p:spPr>
          <a:xfrm>
            <a:off x="0" y="37185"/>
            <a:ext cx="12192000" cy="801016"/>
          </a:xfrm>
          <a:prstGeom prst="rect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IN" sz="4000">
                <a:solidFill>
                  <a:schemeClr val="tx1"/>
                </a:solidFill>
                <a:latin typeface="Britannic Bold"/>
              </a:rPr>
              <a:t>STATE TRANSITION TABLE</a:t>
            </a:r>
            <a:endParaRPr lang="en-IN" sz="4000">
              <a:solidFill>
                <a:schemeClr val="tx1"/>
              </a:solidFill>
              <a:latin typeface="Britannic Bold" panose="020B0903060703020204" pitchFamily="34" charset="0"/>
            </a:endParaRPr>
          </a:p>
        </p:txBody>
      </p:sp>
      <p:sp>
        <p:nvSpPr>
          <p:cNvPr id="5" name="Arrow: Pentagon 4">
            <a:extLst>
              <a:ext uri="{FF2B5EF4-FFF2-40B4-BE49-F238E27FC236}">
                <a16:creationId xmlns:a16="http://schemas.microsoft.com/office/drawing/2014/main" id="{B69DC3A0-DF46-E110-0F3C-D403FFAC9A26}"/>
              </a:ext>
            </a:extLst>
          </p:cNvPr>
          <p:cNvSpPr/>
          <p:nvPr/>
        </p:nvSpPr>
        <p:spPr>
          <a:xfrm rot="5400000">
            <a:off x="11438685" y="189482"/>
            <a:ext cx="691713" cy="460823"/>
          </a:xfrm>
          <a:prstGeom prst="homePlate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782908AA-0A9D-3A07-F8BF-89074A909E85}"/>
                  </a:ext>
                </a:extLst>
              </p14:cNvPr>
              <p14:cNvContentPartPr/>
              <p14:nvPr/>
            </p14:nvContentPartPr>
            <p14:xfrm>
              <a:off x="7668172" y="1252101"/>
              <a:ext cx="594409" cy="10948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782908AA-0A9D-3A07-F8BF-89074A909E8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650181" y="1231047"/>
                <a:ext cx="630030" cy="526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9E97E7C6-5782-4B5D-61C2-B160EAD3AF68}"/>
                  </a:ext>
                </a:extLst>
              </p14:cNvPr>
              <p14:cNvContentPartPr/>
              <p14:nvPr/>
            </p14:nvContentPartPr>
            <p14:xfrm>
              <a:off x="7362030" y="1076606"/>
              <a:ext cx="1685769" cy="293508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9E97E7C6-5782-4B5D-61C2-B160EAD3AF6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344035" y="1058621"/>
                <a:ext cx="1721399" cy="32911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E40A8BB9-440E-8F85-E24A-3D4FC998F80B}"/>
                  </a:ext>
                </a:extLst>
              </p14:cNvPr>
              <p14:cNvContentPartPr/>
              <p14:nvPr/>
            </p14:nvContentPartPr>
            <p14:xfrm>
              <a:off x="7814878" y="1305034"/>
              <a:ext cx="92329" cy="10948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E40A8BB9-440E-8F85-E24A-3D4FC998F80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752252" y="-610866"/>
                <a:ext cx="217224" cy="383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E6C0AAE3-CE3B-8970-39D1-7EAEF8C8247B}"/>
                  </a:ext>
                </a:extLst>
              </p14:cNvPr>
              <p14:cNvContentPartPr/>
              <p14:nvPr/>
            </p14:nvContentPartPr>
            <p14:xfrm>
              <a:off x="8086397" y="1305034"/>
              <a:ext cx="10948" cy="10948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E6C0AAE3-CE3B-8970-39D1-7EAEF8C8247B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912224" y="-610866"/>
                <a:ext cx="358298" cy="383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A080FD39-698E-F68B-8201-3064DD92AC1D}"/>
                  </a:ext>
                </a:extLst>
              </p14:cNvPr>
              <p14:cNvContentPartPr/>
              <p14:nvPr/>
            </p14:nvContentPartPr>
            <p14:xfrm>
              <a:off x="8095155" y="1305034"/>
              <a:ext cx="10948" cy="10948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A080FD39-698E-F68B-8201-3064DD92AC1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179255" y="-610866"/>
                <a:ext cx="3831800" cy="383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1707A947-07B4-0472-3B27-17ED69668E91}"/>
                  </a:ext>
                </a:extLst>
              </p14:cNvPr>
              <p14:cNvContentPartPr/>
              <p14:nvPr/>
            </p14:nvContentPartPr>
            <p14:xfrm>
              <a:off x="7299030" y="1085279"/>
              <a:ext cx="2302553" cy="344787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1707A947-07B4-0472-3B27-17ED69668E91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236040" y="1022296"/>
                <a:ext cx="2428173" cy="47039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022379EF-236A-0AC3-7B90-7DCCECF155C7}"/>
                  </a:ext>
                </a:extLst>
              </p14:cNvPr>
              <p14:cNvContentPartPr/>
              <p14:nvPr/>
            </p14:nvContentPartPr>
            <p14:xfrm>
              <a:off x="11213225" y="3906345"/>
              <a:ext cx="10948" cy="10948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022379EF-236A-0AC3-7B90-7DCCECF155C7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297325" y="1990445"/>
                <a:ext cx="3831800" cy="383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033A1645-6335-B5FC-677C-558BE5E963C9}"/>
                  </a:ext>
                </a:extLst>
              </p14:cNvPr>
              <p14:cNvContentPartPr/>
              <p14:nvPr/>
            </p14:nvContentPartPr>
            <p14:xfrm>
              <a:off x="5756603" y="3459655"/>
              <a:ext cx="10948" cy="10948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033A1645-6335-B5FC-677C-558BE5E963C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840703" y="1543755"/>
                <a:ext cx="3831800" cy="383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41DE7621-17C0-3FE0-F295-E2AD6E99C224}"/>
                  </a:ext>
                </a:extLst>
              </p14:cNvPr>
              <p14:cNvContentPartPr/>
              <p14:nvPr/>
            </p14:nvContentPartPr>
            <p14:xfrm>
              <a:off x="5800396" y="3512207"/>
              <a:ext cx="10948" cy="10948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41DE7621-17C0-3FE0-F295-E2AD6E99C224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884496" y="1596307"/>
                <a:ext cx="3831800" cy="383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211CF0C4-EB9D-C8F5-9500-41094A365D1E}"/>
                  </a:ext>
                </a:extLst>
              </p14:cNvPr>
              <p14:cNvContentPartPr/>
              <p14:nvPr/>
            </p14:nvContentPartPr>
            <p14:xfrm>
              <a:off x="6001845" y="3608552"/>
              <a:ext cx="10948" cy="10948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211CF0C4-EB9D-C8F5-9500-41094A365D1E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085945" y="1692652"/>
                <a:ext cx="3831800" cy="383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4201EE9E-B4B8-ECE1-FE0C-162D0712C02E}"/>
                  </a:ext>
                </a:extLst>
              </p14:cNvPr>
              <p14:cNvContentPartPr/>
              <p14:nvPr/>
            </p14:nvContentPartPr>
            <p14:xfrm>
              <a:off x="4994603" y="3100551"/>
              <a:ext cx="10948" cy="10948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4201EE9E-B4B8-ECE1-FE0C-162D0712C02E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078703" y="1184651"/>
                <a:ext cx="3831800" cy="383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9551A48C-743B-71C9-AD6A-540349B5D88B}"/>
                  </a:ext>
                </a:extLst>
              </p14:cNvPr>
              <p14:cNvContentPartPr/>
              <p14:nvPr/>
            </p14:nvContentPartPr>
            <p14:xfrm>
              <a:off x="4994603" y="3126827"/>
              <a:ext cx="10948" cy="10948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9551A48C-743B-71C9-AD6A-540349B5D88B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078703" y="1210927"/>
                <a:ext cx="3831800" cy="3831800"/>
              </a:xfrm>
              <a:prstGeom prst="rect">
                <a:avLst/>
              </a:prstGeom>
            </p:spPr>
          </p:pic>
        </mc:Fallback>
      </mc:AlternateContent>
      <p:pic>
        <p:nvPicPr>
          <p:cNvPr id="18" name="Picture 17" descr="A table with numbers and symbols&#10;&#10;AI-generated content may be incorrect.">
            <a:extLst>
              <a:ext uri="{FF2B5EF4-FFF2-40B4-BE49-F238E27FC236}">
                <a16:creationId xmlns:a16="http://schemas.microsoft.com/office/drawing/2014/main" id="{C7727F70-7B5E-3989-CC38-070F355372A3}"/>
              </a:ext>
            </a:extLst>
          </p:cNvPr>
          <p:cNvPicPr>
            <a:picLocks noChangeAspect="1"/>
          </p:cNvPicPr>
          <p:nvPr/>
        </p:nvPicPr>
        <p:blipFill>
          <a:blip r:embed="rId20"/>
          <a:srcRect t="10606" r="6873" b="-159"/>
          <a:stretch/>
        </p:blipFill>
        <p:spPr>
          <a:xfrm>
            <a:off x="545983" y="1426279"/>
            <a:ext cx="10563212" cy="492992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26A264A6-2ACD-44F3-7B23-1FB26E6A1257}"/>
                  </a:ext>
                </a:extLst>
              </p14:cNvPr>
              <p14:cNvContentPartPr/>
              <p14:nvPr/>
            </p14:nvContentPartPr>
            <p14:xfrm>
              <a:off x="7839719" y="891043"/>
              <a:ext cx="1868909" cy="247955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26A264A6-2ACD-44F3-7B23-1FB26E6A1257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7776738" y="828156"/>
                <a:ext cx="1994511" cy="37337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834399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C355249-E41A-B939-28EC-2F9F89EBA109}"/>
              </a:ext>
            </a:extLst>
          </p:cNvPr>
          <p:cNvSpPr/>
          <p:nvPr/>
        </p:nvSpPr>
        <p:spPr>
          <a:xfrm>
            <a:off x="0" y="37185"/>
            <a:ext cx="12192000" cy="801016"/>
          </a:xfrm>
          <a:prstGeom prst="rect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IN" sz="4000">
                <a:solidFill>
                  <a:schemeClr val="tx1"/>
                </a:solidFill>
                <a:ea typeface="Calibri"/>
                <a:cs typeface="Calibri"/>
              </a:rPr>
              <a:t>STATE TRANSITION DIAGRAM</a:t>
            </a:r>
          </a:p>
        </p:txBody>
      </p:sp>
      <p:sp>
        <p:nvSpPr>
          <p:cNvPr id="3" name="Arrow: Pentagon 2">
            <a:extLst>
              <a:ext uri="{FF2B5EF4-FFF2-40B4-BE49-F238E27FC236}">
                <a16:creationId xmlns:a16="http://schemas.microsoft.com/office/drawing/2014/main" id="{22ED6006-7E87-FC18-C895-A02FE64E9A5C}"/>
              </a:ext>
            </a:extLst>
          </p:cNvPr>
          <p:cNvSpPr/>
          <p:nvPr/>
        </p:nvSpPr>
        <p:spPr>
          <a:xfrm rot="5400000">
            <a:off x="11438685" y="189482"/>
            <a:ext cx="691713" cy="460823"/>
          </a:xfrm>
          <a:prstGeom prst="homePlate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pic>
        <p:nvPicPr>
          <p:cNvPr id="5" name="Picture 4" descr="A diagram of a state transition diagram&#10;&#10;AI-generated content may be incorrect.">
            <a:extLst>
              <a:ext uri="{FF2B5EF4-FFF2-40B4-BE49-F238E27FC236}">
                <a16:creationId xmlns:a16="http://schemas.microsoft.com/office/drawing/2014/main" id="{5EA03222-E332-D407-CD94-1C033A876B2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2715" r="-139" b="-160"/>
          <a:stretch/>
        </p:blipFill>
        <p:spPr>
          <a:xfrm>
            <a:off x="6003410" y="1717679"/>
            <a:ext cx="5784234" cy="479757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24983CF-D09D-56C1-4361-5267BEBE897F}"/>
              </a:ext>
            </a:extLst>
          </p:cNvPr>
          <p:cNvSpPr txBox="1"/>
          <p:nvPr/>
        </p:nvSpPr>
        <p:spPr>
          <a:xfrm>
            <a:off x="583096" y="2062922"/>
            <a:ext cx="4123634" cy="240533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ts val="1950"/>
              </a:lnSpc>
            </a:pPr>
            <a:r>
              <a:rPr lang="en-US" sz="2400" dirty="0">
                <a:cs typeface="Segoe UI"/>
              </a:rPr>
              <a:t>In adjacent figure, the state diagram is shown.​</a:t>
            </a:r>
          </a:p>
          <a:p>
            <a:pPr>
              <a:lnSpc>
                <a:spcPts val="1950"/>
              </a:lnSpc>
            </a:pPr>
            <a:r>
              <a:rPr lang="en-US" sz="2400" dirty="0">
                <a:cs typeface="Segoe UI"/>
              </a:rPr>
              <a:t>​</a:t>
            </a:r>
          </a:p>
          <a:p>
            <a:pPr>
              <a:lnSpc>
                <a:spcPts val="1950"/>
              </a:lnSpc>
            </a:pPr>
            <a:r>
              <a:rPr lang="en-US" sz="2400" dirty="0">
                <a:cs typeface="Segoe UI"/>
              </a:rPr>
              <a:t>​</a:t>
            </a:r>
          </a:p>
          <a:p>
            <a:pPr>
              <a:lnSpc>
                <a:spcPts val="1950"/>
              </a:lnSpc>
            </a:pPr>
            <a:r>
              <a:rPr lang="en-US" sz="2400" dirty="0">
                <a:cs typeface="Segoe UI"/>
              </a:rPr>
              <a:t>From this we can see how the state changes when input is 0 or 1 along with the corresponding outputs as well.​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1300C45-2A89-3609-72D1-715E67BDEE69}"/>
              </a:ext>
            </a:extLst>
          </p:cNvPr>
          <p:cNvSpPr/>
          <p:nvPr/>
        </p:nvSpPr>
        <p:spPr>
          <a:xfrm>
            <a:off x="904672" y="987935"/>
            <a:ext cx="1247775" cy="3096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683860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967C0C-CBF9-B208-8B14-C44D9F195E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2881D14-3E59-DC77-71EA-610C72FB1B0F}"/>
              </a:ext>
            </a:extLst>
          </p:cNvPr>
          <p:cNvSpPr/>
          <p:nvPr/>
        </p:nvSpPr>
        <p:spPr>
          <a:xfrm>
            <a:off x="0" y="37185"/>
            <a:ext cx="12192000" cy="801016"/>
          </a:xfrm>
          <a:prstGeom prst="rect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N" sz="4000">
              <a:solidFill>
                <a:schemeClr val="tx1"/>
              </a:solidFill>
            </a:endParaRPr>
          </a:p>
        </p:txBody>
      </p:sp>
      <p:sp>
        <p:nvSpPr>
          <p:cNvPr id="3" name="Arrow: Pentagon 2">
            <a:extLst>
              <a:ext uri="{FF2B5EF4-FFF2-40B4-BE49-F238E27FC236}">
                <a16:creationId xmlns:a16="http://schemas.microsoft.com/office/drawing/2014/main" id="{2E8C0FB3-17BE-8ABD-0311-4F710C135908}"/>
              </a:ext>
            </a:extLst>
          </p:cNvPr>
          <p:cNvSpPr/>
          <p:nvPr/>
        </p:nvSpPr>
        <p:spPr>
          <a:xfrm rot="5400000">
            <a:off x="11438685" y="189482"/>
            <a:ext cx="691713" cy="460823"/>
          </a:xfrm>
          <a:prstGeom prst="homePlate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69DDA6-D442-A181-AA1D-8FA1CB280C99}"/>
              </a:ext>
            </a:extLst>
          </p:cNvPr>
          <p:cNvSpPr txBox="1"/>
          <p:nvPr/>
        </p:nvSpPr>
        <p:spPr>
          <a:xfrm>
            <a:off x="434955" y="114527"/>
            <a:ext cx="5802923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IN" sz="3600">
                <a:latin typeface="Britannic Bold"/>
              </a:rPr>
              <a:t>Trellis Diagram</a:t>
            </a:r>
          </a:p>
        </p:txBody>
      </p:sp>
      <p:pic>
        <p:nvPicPr>
          <p:cNvPr id="6" name="Picture 5" descr="A diagram of a diagram&#10;&#10;AI-generated content may be incorrect.">
            <a:extLst>
              <a:ext uri="{FF2B5EF4-FFF2-40B4-BE49-F238E27FC236}">
                <a16:creationId xmlns:a16="http://schemas.microsoft.com/office/drawing/2014/main" id="{E76CE6AD-5C15-B91B-3762-EA6353DC14C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696" r="-128" b="-189"/>
          <a:stretch/>
        </p:blipFill>
        <p:spPr>
          <a:xfrm>
            <a:off x="2865219" y="1393934"/>
            <a:ext cx="6654093" cy="465697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40D90A6-128E-FEBB-7A9F-24AC15E8119C}"/>
              </a:ext>
            </a:extLst>
          </p:cNvPr>
          <p:cNvSpPr/>
          <p:nvPr/>
        </p:nvSpPr>
        <p:spPr>
          <a:xfrm>
            <a:off x="904672" y="978207"/>
            <a:ext cx="1247775" cy="3096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567493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8D120F-1716-05A3-A5B1-A148DA477B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F0FF74C-4A56-13F2-CEBC-2AF1406F61B6}"/>
              </a:ext>
            </a:extLst>
          </p:cNvPr>
          <p:cNvSpPr/>
          <p:nvPr/>
        </p:nvSpPr>
        <p:spPr>
          <a:xfrm>
            <a:off x="0" y="37185"/>
            <a:ext cx="12192000" cy="1169823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u="sng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B3C457D-90F2-03DD-6A08-DA4BD8BC588C}"/>
              </a:ext>
            </a:extLst>
          </p:cNvPr>
          <p:cNvGrpSpPr/>
          <p:nvPr/>
        </p:nvGrpSpPr>
        <p:grpSpPr>
          <a:xfrm>
            <a:off x="4477512" y="186328"/>
            <a:ext cx="3236976" cy="849187"/>
            <a:chOff x="4477512" y="265940"/>
            <a:chExt cx="3236976" cy="849187"/>
          </a:xfrm>
        </p:grpSpPr>
        <p:sp>
          <p:nvSpPr>
            <p:cNvPr id="4" name="Flowchart: Terminator 3">
              <a:extLst>
                <a:ext uri="{FF2B5EF4-FFF2-40B4-BE49-F238E27FC236}">
                  <a16:creationId xmlns:a16="http://schemas.microsoft.com/office/drawing/2014/main" id="{32731597-EC45-A954-DA61-CD362D07614E}"/>
                </a:ext>
              </a:extLst>
            </p:cNvPr>
            <p:cNvSpPr/>
            <p:nvPr/>
          </p:nvSpPr>
          <p:spPr>
            <a:xfrm>
              <a:off x="4477512" y="301311"/>
              <a:ext cx="3236976" cy="813816"/>
            </a:xfrm>
            <a:prstGeom prst="flowChartTerminator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3B33476-B7F3-7F96-DE18-AA6877E8724E}"/>
                </a:ext>
              </a:extLst>
            </p:cNvPr>
            <p:cNvSpPr txBox="1"/>
            <p:nvPr/>
          </p:nvSpPr>
          <p:spPr>
            <a:xfrm>
              <a:off x="4757166" y="265940"/>
              <a:ext cx="267766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4800">
                  <a:latin typeface="Britannic Bold" panose="020B0903060703020204" pitchFamily="34" charset="0"/>
                </a:rPr>
                <a:t>Content</a:t>
              </a:r>
            </a:p>
          </p:txBody>
        </p:sp>
      </p:grpSp>
      <p:sp>
        <p:nvSpPr>
          <p:cNvPr id="6" name="Arrow: Pentagon 5">
            <a:extLst>
              <a:ext uri="{FF2B5EF4-FFF2-40B4-BE49-F238E27FC236}">
                <a16:creationId xmlns:a16="http://schemas.microsoft.com/office/drawing/2014/main" id="{E49974EE-6B4F-1CE7-13D0-BA1EB9E68260}"/>
              </a:ext>
            </a:extLst>
          </p:cNvPr>
          <p:cNvSpPr/>
          <p:nvPr/>
        </p:nvSpPr>
        <p:spPr>
          <a:xfrm rot="5400000">
            <a:off x="11116165" y="335058"/>
            <a:ext cx="990341" cy="551728"/>
          </a:xfrm>
          <a:prstGeom prst="homePlate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6FDC12-DCA6-9F9D-8455-939B74B28136}"/>
              </a:ext>
            </a:extLst>
          </p:cNvPr>
          <p:cNvSpPr txBox="1"/>
          <p:nvPr/>
        </p:nvSpPr>
        <p:spPr>
          <a:xfrm>
            <a:off x="815340" y="1609344"/>
            <a:ext cx="1125626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400">
                <a:solidFill>
                  <a:schemeClr val="bg1">
                    <a:lumMod val="65000"/>
                  </a:schemeClr>
                </a:solidFill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What is communication ? </a:t>
            </a:r>
            <a:endParaRPr lang="en-IN" sz="240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400">
                <a:solidFill>
                  <a:schemeClr val="bg1">
                    <a:lumMod val="65000"/>
                  </a:schemeClr>
                </a:solidFill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Introduction</a:t>
            </a:r>
            <a:endParaRPr lang="en-IN" sz="240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400">
                <a:solidFill>
                  <a:schemeClr val="bg1">
                    <a:lumMod val="65000"/>
                  </a:schemeClr>
                </a:solidFill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Encoding</a:t>
            </a:r>
            <a:endParaRPr lang="en-IN" sz="240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400"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Modulation</a:t>
            </a:r>
            <a:endParaRPr lang="en-IN" sz="240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40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IN" sz="2400">
                <a:solidFill>
                  <a:schemeClr val="bg1">
                    <a:lumMod val="65000"/>
                  </a:schemeClr>
                </a:solidFill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AWGN</a:t>
            </a:r>
            <a:endParaRPr lang="en-IN" sz="240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400">
                <a:solidFill>
                  <a:schemeClr val="bg1">
                    <a:lumMod val="65000"/>
                  </a:schemeClr>
                </a:solidFill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Demodulation</a:t>
            </a:r>
            <a:endParaRPr lang="en-IN" sz="240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400">
                <a:solidFill>
                  <a:schemeClr val="bg1">
                    <a:lumMod val="65000"/>
                  </a:schemeClr>
                </a:solidFill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Decoding</a:t>
            </a:r>
            <a:endParaRPr lang="en-IN" sz="240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400">
                <a:solidFill>
                  <a:schemeClr val="bg1">
                    <a:lumMod val="65000"/>
                  </a:schemeClr>
                </a:solidFill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Transfer Function</a:t>
            </a:r>
            <a:endParaRPr lang="en-IN" sz="240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52593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18F0A7-2D2C-1DD7-2E7E-37E1236120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FA87211-C82A-BB81-093B-3380D0B08997}"/>
              </a:ext>
            </a:extLst>
          </p:cNvPr>
          <p:cNvSpPr/>
          <p:nvPr/>
        </p:nvSpPr>
        <p:spPr>
          <a:xfrm>
            <a:off x="0" y="37185"/>
            <a:ext cx="12192000" cy="801016"/>
          </a:xfrm>
          <a:prstGeom prst="rect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N" sz="4000">
              <a:solidFill>
                <a:schemeClr val="tx1"/>
              </a:solidFill>
            </a:endParaRPr>
          </a:p>
        </p:txBody>
      </p:sp>
      <p:sp>
        <p:nvSpPr>
          <p:cNvPr id="3" name="Arrow: Pentagon 2">
            <a:extLst>
              <a:ext uri="{FF2B5EF4-FFF2-40B4-BE49-F238E27FC236}">
                <a16:creationId xmlns:a16="http://schemas.microsoft.com/office/drawing/2014/main" id="{51EDE372-20F8-8803-EDB6-AE8EE199DD75}"/>
              </a:ext>
            </a:extLst>
          </p:cNvPr>
          <p:cNvSpPr/>
          <p:nvPr/>
        </p:nvSpPr>
        <p:spPr>
          <a:xfrm rot="5400000">
            <a:off x="11438685" y="189482"/>
            <a:ext cx="691713" cy="460823"/>
          </a:xfrm>
          <a:prstGeom prst="homePlate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10C420-FDFF-15D6-49D2-0CC0EA217CDF}"/>
              </a:ext>
            </a:extLst>
          </p:cNvPr>
          <p:cNvSpPr txBox="1"/>
          <p:nvPr/>
        </p:nvSpPr>
        <p:spPr>
          <a:xfrm>
            <a:off x="434955" y="114527"/>
            <a:ext cx="58029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>
                <a:latin typeface="Britannic Bold" panose="020B0903060703020204" pitchFamily="34" charset="0"/>
              </a:rPr>
              <a:t>Modulation</a:t>
            </a:r>
            <a:endParaRPr lang="en-IN" sz="3600">
              <a:solidFill>
                <a:schemeClr val="tx1"/>
              </a:solidFill>
              <a:latin typeface="Britannic Bold" panose="020B0903060703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6DC11B-D4C7-97B6-59C7-3E307C7EA715}"/>
              </a:ext>
            </a:extLst>
          </p:cNvPr>
          <p:cNvSpPr txBox="1"/>
          <p:nvPr/>
        </p:nvSpPr>
        <p:spPr>
          <a:xfrm>
            <a:off x="310896" y="1216152"/>
            <a:ext cx="10826496" cy="34163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/>
              <a:t>We use BPSK Modulation in the encoded codeword. BPSK (Binary Phase Shift Keying) is a digital modulation scheme used in communication systems to transmit binary data (0s and 1s) over a communication channel. </a:t>
            </a:r>
          </a:p>
          <a:p>
            <a:endParaRPr lang="en-US" sz="2400"/>
          </a:p>
          <a:p>
            <a:r>
              <a:rPr lang="en-US" sz="2400"/>
              <a:t>	• Bit 0 is modulated to the symbol 1.</a:t>
            </a:r>
            <a:endParaRPr lang="en-US" sz="2400">
              <a:ea typeface="Calibri"/>
              <a:cs typeface="Calibri"/>
            </a:endParaRPr>
          </a:p>
          <a:p>
            <a:r>
              <a:rPr lang="en-US" sz="2400"/>
              <a:t>	• Bit 1 is modulated to the symbol -1. </a:t>
            </a:r>
            <a:endParaRPr lang="en-US" sz="2400">
              <a:ea typeface="Calibri"/>
              <a:cs typeface="Calibri"/>
            </a:endParaRPr>
          </a:p>
          <a:p>
            <a:endParaRPr lang="en-US" sz="2400" b="1"/>
          </a:p>
          <a:p>
            <a:r>
              <a:rPr lang="en-IN" sz="2400" b="1"/>
              <a:t>Modulation formula Used: </a:t>
            </a:r>
            <a:endParaRPr lang="en-IN" sz="2400" b="1">
              <a:ea typeface="Calibri"/>
              <a:cs typeface="Calibri"/>
            </a:endParaRPr>
          </a:p>
          <a:p>
            <a:r>
              <a:rPr lang="en-IN" sz="2400" b="1"/>
              <a:t>	</a:t>
            </a:r>
            <a:r>
              <a:rPr lang="en-IN" sz="2400"/>
              <a:t>			</a:t>
            </a:r>
            <a:r>
              <a:rPr lang="en-US" sz="2400"/>
              <a:t>s = 1 − 2b where b ∈ {0, 1}</a:t>
            </a:r>
            <a:r>
              <a:rPr lang="en-IN" sz="2400" b="1"/>
              <a:t>	</a:t>
            </a:r>
            <a:endParaRPr lang="en-IN" sz="2400" b="1">
              <a:ea typeface="Calibri"/>
              <a:cs typeface="Calibri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4328D1A-32BA-7232-73D1-AEC49A7311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8921" y="4716717"/>
            <a:ext cx="4206605" cy="144792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36BE176-49B0-929E-C82B-3841173ED84F}"/>
              </a:ext>
            </a:extLst>
          </p:cNvPr>
          <p:cNvSpPr/>
          <p:nvPr/>
        </p:nvSpPr>
        <p:spPr>
          <a:xfrm>
            <a:off x="904672" y="987935"/>
            <a:ext cx="1247775" cy="3096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18707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496686D-5655-79FF-13EA-535F4662A575}"/>
              </a:ext>
            </a:extLst>
          </p:cNvPr>
          <p:cNvSpPr/>
          <p:nvPr/>
        </p:nvSpPr>
        <p:spPr>
          <a:xfrm>
            <a:off x="0" y="37185"/>
            <a:ext cx="12192000" cy="134356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u="sng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B202831-017C-BC36-EF8E-142F6D4CBBA4}"/>
              </a:ext>
            </a:extLst>
          </p:cNvPr>
          <p:cNvGrpSpPr/>
          <p:nvPr/>
        </p:nvGrpSpPr>
        <p:grpSpPr>
          <a:xfrm>
            <a:off x="4477512" y="302057"/>
            <a:ext cx="3236976" cy="813816"/>
            <a:chOff x="4477512" y="301311"/>
            <a:chExt cx="3236976" cy="813816"/>
          </a:xfrm>
        </p:grpSpPr>
        <p:sp>
          <p:nvSpPr>
            <p:cNvPr id="8" name="Flowchart: Terminator 7">
              <a:extLst>
                <a:ext uri="{FF2B5EF4-FFF2-40B4-BE49-F238E27FC236}">
                  <a16:creationId xmlns:a16="http://schemas.microsoft.com/office/drawing/2014/main" id="{AB8CC2F7-2DB3-7C40-7A5F-492683D72F83}"/>
                </a:ext>
              </a:extLst>
            </p:cNvPr>
            <p:cNvSpPr/>
            <p:nvPr/>
          </p:nvSpPr>
          <p:spPr>
            <a:xfrm>
              <a:off x="4477512" y="301311"/>
              <a:ext cx="3236976" cy="813816"/>
            </a:xfrm>
            <a:prstGeom prst="flowChartTerminator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B756717-53C4-6372-804C-1336C0E8FA16}"/>
                </a:ext>
              </a:extLst>
            </p:cNvPr>
            <p:cNvSpPr txBox="1"/>
            <p:nvPr/>
          </p:nvSpPr>
          <p:spPr>
            <a:xfrm>
              <a:off x="4757166" y="385053"/>
              <a:ext cx="267766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3600">
                  <a:latin typeface="Britannic Bold" panose="020B0903060703020204" pitchFamily="34" charset="0"/>
                </a:rPr>
                <a:t>Honor Code </a:t>
              </a:r>
              <a:endParaRPr lang="en-IN" sz="2000">
                <a:latin typeface="Britannic Bold" panose="020B0903060703020204" pitchFamily="34" charset="0"/>
              </a:endParaRPr>
            </a:p>
          </p:txBody>
        </p:sp>
      </p:grpSp>
      <p:sp>
        <p:nvSpPr>
          <p:cNvPr id="2" name="Arrow: Pentagon 1">
            <a:extLst>
              <a:ext uri="{FF2B5EF4-FFF2-40B4-BE49-F238E27FC236}">
                <a16:creationId xmlns:a16="http://schemas.microsoft.com/office/drawing/2014/main" id="{520C255C-FC9D-5467-7541-5E8E2315FC20}"/>
              </a:ext>
            </a:extLst>
          </p:cNvPr>
          <p:cNvSpPr/>
          <p:nvPr/>
        </p:nvSpPr>
        <p:spPr>
          <a:xfrm rot="5400000">
            <a:off x="11116165" y="335058"/>
            <a:ext cx="990341" cy="551728"/>
          </a:xfrm>
          <a:prstGeom prst="homePlate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B685B14-73F6-773D-50BD-49FAD2C68E2E}"/>
              </a:ext>
            </a:extLst>
          </p:cNvPr>
          <p:cNvSpPr txBox="1"/>
          <p:nvPr/>
        </p:nvSpPr>
        <p:spPr>
          <a:xfrm>
            <a:off x="91440" y="1380745"/>
            <a:ext cx="1140968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The work we are presenting is our own.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We have not copied work from others.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Concepts and insights are our own.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We make this pledge truthfully.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D4A990-F611-7737-5429-34B2FA7542E8}"/>
              </a:ext>
            </a:extLst>
          </p:cNvPr>
          <p:cNvSpPr txBox="1"/>
          <p:nvPr/>
        </p:nvSpPr>
        <p:spPr>
          <a:xfrm>
            <a:off x="162560" y="2895600"/>
            <a:ext cx="4944461" cy="34778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Manya Shah - 202301424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Sheel Shah - 202301420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Manit Shah  - 202301425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Pratik Chauhan –  202301435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Rajan Chauhan - 202301427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Jay Balar - 202301422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Naman Patel - 202301423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Het Patel - 202301421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Sujal Mohapatra - 202301428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Harshit – 202301431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Samay - 202301433</a:t>
            </a:r>
          </a:p>
        </p:txBody>
      </p:sp>
      <p:pic>
        <p:nvPicPr>
          <p:cNvPr id="6" name="Picture 5" descr="A piece of lined paper with writing on it&#10;&#10;AI-generated content may be incorrect.">
            <a:extLst>
              <a:ext uri="{FF2B5EF4-FFF2-40B4-BE49-F238E27FC236}">
                <a16:creationId xmlns:a16="http://schemas.microsoft.com/office/drawing/2014/main" id="{B13474EC-CEDC-1AF7-A83C-BAD9819D0F1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819" t="28857" r="38948" b="9834"/>
          <a:stretch/>
        </p:blipFill>
        <p:spPr>
          <a:xfrm>
            <a:off x="7378043" y="1856379"/>
            <a:ext cx="2532326" cy="4204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4928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BFDE9B-A269-DC47-C2DD-8C88CB1B4D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5EA334E-A2D5-D653-4FC0-F21C833A95FF}"/>
              </a:ext>
            </a:extLst>
          </p:cNvPr>
          <p:cNvSpPr/>
          <p:nvPr/>
        </p:nvSpPr>
        <p:spPr>
          <a:xfrm>
            <a:off x="0" y="37185"/>
            <a:ext cx="12192000" cy="1169823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u="sng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8251ACC-6633-8EC6-22EC-8C6AF9EFC108}"/>
              </a:ext>
            </a:extLst>
          </p:cNvPr>
          <p:cNvGrpSpPr/>
          <p:nvPr/>
        </p:nvGrpSpPr>
        <p:grpSpPr>
          <a:xfrm>
            <a:off x="4477512" y="186328"/>
            <a:ext cx="3236976" cy="849187"/>
            <a:chOff x="4477512" y="265940"/>
            <a:chExt cx="3236976" cy="849187"/>
          </a:xfrm>
        </p:grpSpPr>
        <p:sp>
          <p:nvSpPr>
            <p:cNvPr id="4" name="Flowchart: Terminator 3">
              <a:extLst>
                <a:ext uri="{FF2B5EF4-FFF2-40B4-BE49-F238E27FC236}">
                  <a16:creationId xmlns:a16="http://schemas.microsoft.com/office/drawing/2014/main" id="{CF995091-83B9-5CEA-B3BC-D917D55F92E3}"/>
                </a:ext>
              </a:extLst>
            </p:cNvPr>
            <p:cNvSpPr/>
            <p:nvPr/>
          </p:nvSpPr>
          <p:spPr>
            <a:xfrm>
              <a:off x="4477512" y="301311"/>
              <a:ext cx="3236976" cy="813816"/>
            </a:xfrm>
            <a:prstGeom prst="flowChartTerminator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C7726A2-433E-B994-8F5F-73E8A45B1808}"/>
                </a:ext>
              </a:extLst>
            </p:cNvPr>
            <p:cNvSpPr txBox="1"/>
            <p:nvPr/>
          </p:nvSpPr>
          <p:spPr>
            <a:xfrm>
              <a:off x="4757166" y="265940"/>
              <a:ext cx="267766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4800">
                  <a:latin typeface="Britannic Bold" panose="020B0903060703020204" pitchFamily="34" charset="0"/>
                </a:rPr>
                <a:t>Content</a:t>
              </a:r>
            </a:p>
          </p:txBody>
        </p:sp>
      </p:grpSp>
      <p:sp>
        <p:nvSpPr>
          <p:cNvPr id="6" name="Arrow: Pentagon 5">
            <a:extLst>
              <a:ext uri="{FF2B5EF4-FFF2-40B4-BE49-F238E27FC236}">
                <a16:creationId xmlns:a16="http://schemas.microsoft.com/office/drawing/2014/main" id="{95E6326E-089F-F218-6025-14D7032ED838}"/>
              </a:ext>
            </a:extLst>
          </p:cNvPr>
          <p:cNvSpPr/>
          <p:nvPr/>
        </p:nvSpPr>
        <p:spPr>
          <a:xfrm rot="5400000">
            <a:off x="11116165" y="335058"/>
            <a:ext cx="990341" cy="551728"/>
          </a:xfrm>
          <a:prstGeom prst="homePlate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EDC34C-1E22-72EA-E794-19082C7B5E17}"/>
              </a:ext>
            </a:extLst>
          </p:cNvPr>
          <p:cNvSpPr txBox="1"/>
          <p:nvPr/>
        </p:nvSpPr>
        <p:spPr>
          <a:xfrm>
            <a:off x="815340" y="1609344"/>
            <a:ext cx="1125626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400">
                <a:solidFill>
                  <a:schemeClr val="bg1">
                    <a:lumMod val="65000"/>
                  </a:schemeClr>
                </a:solidFill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What is communication ? </a:t>
            </a:r>
            <a:endParaRPr lang="en-IN" sz="240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400">
                <a:solidFill>
                  <a:schemeClr val="bg1">
                    <a:lumMod val="65000"/>
                  </a:schemeClr>
                </a:solidFill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Introduction</a:t>
            </a:r>
            <a:endParaRPr lang="en-IN" sz="240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400">
                <a:solidFill>
                  <a:schemeClr val="bg1">
                    <a:lumMod val="65000"/>
                  </a:schemeClr>
                </a:solidFill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Encoding</a:t>
            </a:r>
            <a:endParaRPr lang="en-IN" sz="240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400">
                <a:solidFill>
                  <a:schemeClr val="bg1">
                    <a:lumMod val="65000"/>
                  </a:schemeClr>
                </a:solidFill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Modulation</a:t>
            </a:r>
            <a:endParaRPr lang="en-IN" sz="240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40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IN" sz="2400"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AWGN</a:t>
            </a:r>
            <a:endParaRPr lang="en-IN" sz="240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400">
                <a:solidFill>
                  <a:schemeClr val="bg1">
                    <a:lumMod val="65000"/>
                  </a:schemeClr>
                </a:solidFill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Demodulation</a:t>
            </a:r>
            <a:endParaRPr lang="en-IN" sz="240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400">
                <a:solidFill>
                  <a:schemeClr val="bg1">
                    <a:lumMod val="65000"/>
                  </a:schemeClr>
                </a:solidFill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Decoding</a:t>
            </a:r>
            <a:endParaRPr lang="en-IN" sz="240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400">
                <a:solidFill>
                  <a:schemeClr val="bg1">
                    <a:lumMod val="65000"/>
                  </a:schemeClr>
                </a:solidFill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Transfer Function</a:t>
            </a:r>
            <a:endParaRPr lang="en-IN" sz="240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31671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9E12E6-7F6D-B9E4-94EE-E7C1384F69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C391E6C-2B62-5A80-E50B-EC47FA4DB9E9}"/>
              </a:ext>
            </a:extLst>
          </p:cNvPr>
          <p:cNvSpPr/>
          <p:nvPr/>
        </p:nvSpPr>
        <p:spPr>
          <a:xfrm>
            <a:off x="0" y="37185"/>
            <a:ext cx="12192000" cy="801016"/>
          </a:xfrm>
          <a:prstGeom prst="rect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N" sz="4000">
              <a:solidFill>
                <a:schemeClr val="tx1"/>
              </a:solidFill>
            </a:endParaRPr>
          </a:p>
        </p:txBody>
      </p:sp>
      <p:sp>
        <p:nvSpPr>
          <p:cNvPr id="3" name="Arrow: Pentagon 2">
            <a:extLst>
              <a:ext uri="{FF2B5EF4-FFF2-40B4-BE49-F238E27FC236}">
                <a16:creationId xmlns:a16="http://schemas.microsoft.com/office/drawing/2014/main" id="{28B85B43-F38D-844B-E9F9-FF850595C3FB}"/>
              </a:ext>
            </a:extLst>
          </p:cNvPr>
          <p:cNvSpPr/>
          <p:nvPr/>
        </p:nvSpPr>
        <p:spPr>
          <a:xfrm rot="5400000">
            <a:off x="11438685" y="189482"/>
            <a:ext cx="691713" cy="460823"/>
          </a:xfrm>
          <a:prstGeom prst="homePlate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84BB3F-E844-1B23-F718-F7B2188AC6D5}"/>
              </a:ext>
            </a:extLst>
          </p:cNvPr>
          <p:cNvSpPr txBox="1"/>
          <p:nvPr/>
        </p:nvSpPr>
        <p:spPr>
          <a:xfrm>
            <a:off x="434955" y="114527"/>
            <a:ext cx="58029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>
                <a:solidFill>
                  <a:schemeClr val="tx1"/>
                </a:solidFill>
                <a:latin typeface="Britannic Bold" panose="020B0903060703020204" pitchFamily="34" charset="0"/>
              </a:rPr>
              <a:t>AWGN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79C6CA-0367-D6CD-EF1E-CABBFAF26A00}"/>
              </a:ext>
            </a:extLst>
          </p:cNvPr>
          <p:cNvSpPr txBox="1"/>
          <p:nvPr/>
        </p:nvSpPr>
        <p:spPr>
          <a:xfrm>
            <a:off x="434955" y="1124712"/>
            <a:ext cx="11119175" cy="378565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/>
              <a:t>Additive White Gaussian Noise (AWGN) is characterized by being additive, having a constant power spectral density across frequencies (white), and following a Gaussian probability distribution.</a:t>
            </a:r>
          </a:p>
          <a:p>
            <a:endParaRPr lang="en-US" sz="2400"/>
          </a:p>
          <a:p>
            <a:r>
              <a:rPr lang="en-US" sz="2400"/>
              <a:t>The AWGN is typically modeled as a random variable with: </a:t>
            </a:r>
            <a:endParaRPr lang="en-US" sz="2400">
              <a:ea typeface="Calibri"/>
              <a:cs typeface="Calibri"/>
            </a:endParaRPr>
          </a:p>
          <a:p>
            <a:r>
              <a:rPr lang="en-US" sz="2400"/>
              <a:t>	• Zero mean: µ = 0 </a:t>
            </a:r>
            <a:endParaRPr lang="en-US" sz="2400">
              <a:ea typeface="Calibri"/>
              <a:cs typeface="Calibri"/>
            </a:endParaRPr>
          </a:p>
          <a:p>
            <a:r>
              <a:rPr lang="en-US" sz="2400"/>
              <a:t>	• Variance: σ^2 </a:t>
            </a:r>
            <a:endParaRPr lang="en-US" sz="2400">
              <a:ea typeface="Calibri"/>
              <a:cs typeface="Calibri"/>
            </a:endParaRPr>
          </a:p>
          <a:p>
            <a:endParaRPr lang="en-US" sz="2400"/>
          </a:p>
          <a:p>
            <a:r>
              <a:rPr lang="en-US" sz="2400"/>
              <a:t>It is denoted as:</a:t>
            </a:r>
            <a:endParaRPr lang="en-US" sz="2400">
              <a:ea typeface="Calibri"/>
              <a:cs typeface="Calibri"/>
            </a:endParaRPr>
          </a:p>
          <a:p>
            <a:r>
              <a:rPr lang="en-US" sz="2400"/>
              <a:t>				 n ∼ N (0, σ^2 )</a:t>
            </a:r>
            <a:endParaRPr lang="en-IN" sz="240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E42401F-8F84-8DFE-3A17-47E5852529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5227" y="4910364"/>
            <a:ext cx="3703641" cy="168416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EF2A760-7A38-D1A9-F95E-1C459EA16063}"/>
              </a:ext>
            </a:extLst>
          </p:cNvPr>
          <p:cNvSpPr/>
          <p:nvPr/>
        </p:nvSpPr>
        <p:spPr>
          <a:xfrm>
            <a:off x="904672" y="978207"/>
            <a:ext cx="1247775" cy="3096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782765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31A737-6252-A4DF-30DA-3FFD6000B0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BADB2F1-F29C-A688-E36F-A3864D038D0B}"/>
              </a:ext>
            </a:extLst>
          </p:cNvPr>
          <p:cNvSpPr/>
          <p:nvPr/>
        </p:nvSpPr>
        <p:spPr>
          <a:xfrm>
            <a:off x="0" y="37185"/>
            <a:ext cx="12192000" cy="1169823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u="sng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177F79A-07C8-AFB5-5076-685D2A29F719}"/>
              </a:ext>
            </a:extLst>
          </p:cNvPr>
          <p:cNvGrpSpPr/>
          <p:nvPr/>
        </p:nvGrpSpPr>
        <p:grpSpPr>
          <a:xfrm>
            <a:off x="4477512" y="186328"/>
            <a:ext cx="3236976" cy="849187"/>
            <a:chOff x="4477512" y="265940"/>
            <a:chExt cx="3236976" cy="849187"/>
          </a:xfrm>
        </p:grpSpPr>
        <p:sp>
          <p:nvSpPr>
            <p:cNvPr id="4" name="Flowchart: Terminator 3">
              <a:extLst>
                <a:ext uri="{FF2B5EF4-FFF2-40B4-BE49-F238E27FC236}">
                  <a16:creationId xmlns:a16="http://schemas.microsoft.com/office/drawing/2014/main" id="{61E2FD00-CE93-1B28-D693-60EA78739DEA}"/>
                </a:ext>
              </a:extLst>
            </p:cNvPr>
            <p:cNvSpPr/>
            <p:nvPr/>
          </p:nvSpPr>
          <p:spPr>
            <a:xfrm>
              <a:off x="4477512" y="301311"/>
              <a:ext cx="3236976" cy="813816"/>
            </a:xfrm>
            <a:prstGeom prst="flowChartTerminator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0DC68CE-9FF2-3EBE-0CD3-9AF0F3AC651A}"/>
                </a:ext>
              </a:extLst>
            </p:cNvPr>
            <p:cNvSpPr txBox="1"/>
            <p:nvPr/>
          </p:nvSpPr>
          <p:spPr>
            <a:xfrm>
              <a:off x="4757166" y="265940"/>
              <a:ext cx="267766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4800">
                  <a:latin typeface="Britannic Bold" panose="020B0903060703020204" pitchFamily="34" charset="0"/>
                </a:rPr>
                <a:t>Content</a:t>
              </a:r>
            </a:p>
          </p:txBody>
        </p:sp>
      </p:grpSp>
      <p:sp>
        <p:nvSpPr>
          <p:cNvPr id="6" name="Arrow: Pentagon 5">
            <a:extLst>
              <a:ext uri="{FF2B5EF4-FFF2-40B4-BE49-F238E27FC236}">
                <a16:creationId xmlns:a16="http://schemas.microsoft.com/office/drawing/2014/main" id="{B17E5C6B-EB85-67B7-399F-BEAE599A28D9}"/>
              </a:ext>
            </a:extLst>
          </p:cNvPr>
          <p:cNvSpPr/>
          <p:nvPr/>
        </p:nvSpPr>
        <p:spPr>
          <a:xfrm rot="5400000">
            <a:off x="11116165" y="335058"/>
            <a:ext cx="990341" cy="551728"/>
          </a:xfrm>
          <a:prstGeom prst="homePlate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1FEF34-FB06-F569-9B89-081FDAD3ED75}"/>
              </a:ext>
            </a:extLst>
          </p:cNvPr>
          <p:cNvSpPr txBox="1"/>
          <p:nvPr/>
        </p:nvSpPr>
        <p:spPr>
          <a:xfrm>
            <a:off x="815340" y="1609344"/>
            <a:ext cx="1125626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400">
                <a:solidFill>
                  <a:schemeClr val="bg1">
                    <a:lumMod val="65000"/>
                  </a:schemeClr>
                </a:solidFill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What is communication ? </a:t>
            </a:r>
            <a:endParaRPr lang="en-IN" sz="240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400">
                <a:solidFill>
                  <a:schemeClr val="bg1">
                    <a:lumMod val="65000"/>
                  </a:schemeClr>
                </a:solidFill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Introduction</a:t>
            </a:r>
            <a:endParaRPr lang="en-IN" sz="240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400">
                <a:solidFill>
                  <a:schemeClr val="bg1">
                    <a:lumMod val="65000"/>
                  </a:schemeClr>
                </a:solidFill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Encoding</a:t>
            </a:r>
            <a:endParaRPr lang="en-IN" sz="240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400">
                <a:solidFill>
                  <a:schemeClr val="bg1">
                    <a:lumMod val="65000"/>
                  </a:schemeClr>
                </a:solidFill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Modulation</a:t>
            </a:r>
            <a:endParaRPr lang="en-IN" sz="240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40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IN" sz="2400">
                <a:solidFill>
                  <a:schemeClr val="bg1">
                    <a:lumMod val="65000"/>
                  </a:schemeClr>
                </a:solidFill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AWGN</a:t>
            </a:r>
            <a:endParaRPr lang="en-IN" sz="240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400"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Demodulation</a:t>
            </a:r>
            <a:endParaRPr lang="en-IN" sz="240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400">
                <a:solidFill>
                  <a:schemeClr val="bg1">
                    <a:lumMod val="65000"/>
                  </a:schemeClr>
                </a:solidFill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Decoding</a:t>
            </a:r>
            <a:endParaRPr lang="en-IN" sz="240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400">
                <a:solidFill>
                  <a:schemeClr val="bg1">
                    <a:lumMod val="65000"/>
                  </a:schemeClr>
                </a:solidFill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Transfer Function</a:t>
            </a:r>
            <a:endParaRPr lang="en-IN" sz="240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96832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63E97D-CF54-DC27-61F1-4BDF3CF3EE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B3C711D-24E8-CE1B-3C6C-EE892960B891}"/>
              </a:ext>
            </a:extLst>
          </p:cNvPr>
          <p:cNvSpPr/>
          <p:nvPr/>
        </p:nvSpPr>
        <p:spPr>
          <a:xfrm>
            <a:off x="0" y="37185"/>
            <a:ext cx="12192000" cy="801016"/>
          </a:xfrm>
          <a:prstGeom prst="rect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N" sz="4000">
              <a:solidFill>
                <a:schemeClr val="tx1"/>
              </a:solidFill>
            </a:endParaRPr>
          </a:p>
        </p:txBody>
      </p:sp>
      <p:sp>
        <p:nvSpPr>
          <p:cNvPr id="3" name="Arrow: Pentagon 2">
            <a:extLst>
              <a:ext uri="{FF2B5EF4-FFF2-40B4-BE49-F238E27FC236}">
                <a16:creationId xmlns:a16="http://schemas.microsoft.com/office/drawing/2014/main" id="{5074EA98-CDF3-E4FA-28FB-97382CBA0764}"/>
              </a:ext>
            </a:extLst>
          </p:cNvPr>
          <p:cNvSpPr/>
          <p:nvPr/>
        </p:nvSpPr>
        <p:spPr>
          <a:xfrm rot="5400000">
            <a:off x="11438685" y="189482"/>
            <a:ext cx="691713" cy="460823"/>
          </a:xfrm>
          <a:prstGeom prst="homePlate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A99768D-F908-F895-E228-65AAB4E57AAB}"/>
              </a:ext>
            </a:extLst>
          </p:cNvPr>
          <p:cNvSpPr txBox="1"/>
          <p:nvPr/>
        </p:nvSpPr>
        <p:spPr>
          <a:xfrm>
            <a:off x="434955" y="114527"/>
            <a:ext cx="58029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>
                <a:latin typeface="Britannic Bold" panose="020B0903060703020204" pitchFamily="34" charset="0"/>
              </a:rPr>
              <a:t>Demodulation</a:t>
            </a:r>
            <a:endParaRPr lang="en-IN" sz="3600">
              <a:solidFill>
                <a:schemeClr val="tx1"/>
              </a:solidFill>
              <a:latin typeface="Britannic Bold" panose="020B0903060703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08ABB40-73DA-9671-98DD-1C60948740D6}"/>
                  </a:ext>
                </a:extLst>
              </p:cNvPr>
              <p:cNvSpPr txBox="1"/>
              <p:nvPr/>
            </p:nvSpPr>
            <p:spPr>
              <a:xfrm>
                <a:off x="434955" y="1234440"/>
                <a:ext cx="10638429" cy="35014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/>
                  <a:t>• Demodulation is the reverse process of modulation i.e. extracting the information from the modulated signal.</a:t>
                </a:r>
              </a:p>
              <a:p>
                <a:r>
                  <a:rPr lang="en-US" sz="2400"/>
                  <a:t> • The received information is demodulated / digitized i.e. reverse mapping, symbols (voltage), s are converted to binary bits, b. Here, we have used BPSK modulator hence for Convolution code the demodulation scheme is, </a:t>
                </a:r>
              </a:p>
              <a:p>
                <a:r>
                  <a:rPr lang="en-US" sz="2400"/>
                  <a:t>				</a:t>
                </a:r>
              </a:p>
              <a:p>
                <a:r>
                  <a:rPr lang="en-US" sz="2400"/>
                  <a:t>			</a:t>
                </a:r>
              </a:p>
              <a:p>
                <a:r>
                  <a:rPr lang="en-US" sz="2400"/>
                  <a:t>				b =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IN" sz="2400" i="1" dirty="0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IN" sz="2400" i="1" dirty="0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IN" sz="2400" b="0" i="0" dirty="0" smtClean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  <m:t>1   </m:t>
                              </m:r>
                              <m:r>
                                <m:rPr>
                                  <m:sty m:val="p"/>
                                </m:rPr>
                                <a:rPr lang="en-IN" sz="2400" b="0" i="0" dirty="0" smtClean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  <m:t>s</m:t>
                              </m:r>
                              <m:r>
                                <a:rPr lang="en-IN" sz="2400" i="0" dirty="0">
                                  <a:latin typeface="Cambria Math" panose="02040503050406030204" pitchFamily="18" charset="0"/>
                                </a:rPr>
                                <m:t>&lt;0</m:t>
                              </m:r>
                            </m:e>
                          </m:mr>
                          <m:mr>
                            <m:e>
                              <m:r>
                                <a:rPr lang="en-IN" sz="2400" i="0" dirty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IN" sz="2400" b="0" i="0" dirty="0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IN" sz="2400" i="0" dirty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en-IN" sz="2400" i="1" dirty="0" smtClean="0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IN" sz="2400" i="0" dirty="0">
                                      <a:latin typeface="Cambria Math" panose="02040503050406030204" pitchFamily="18" charset="0"/>
                                    </a:rPr>
                                    <m:t>ⅇ</m:t>
                                  </m:r>
                                  <m:r>
                                    <a:rPr lang="en-IN" sz="2400" b="0" i="1" dirty="0" smtClean="0">
                                      <a:latin typeface="Cambria Math" panose="02040503050406030204" pitchFamily="18" charset="0"/>
                                    </a:rPr>
                                    <m:t>𝑙𝑠𝑒</m:t>
                                  </m:r>
                                </m:e>
                              </m:d>
                            </m:e>
                          </m:mr>
                        </m:m>
                      </m:e>
                    </m:d>
                  </m:oMath>
                </a14:m>
                <a:endParaRPr lang="en-IN" sz="240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08ABB40-73DA-9671-98DD-1C60948740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955" y="1234440"/>
                <a:ext cx="10638429" cy="3501471"/>
              </a:xfrm>
              <a:prstGeom prst="rect">
                <a:avLst/>
              </a:prstGeom>
              <a:blipFill>
                <a:blip r:embed="rId2"/>
                <a:stretch>
                  <a:fillRect l="-859" t="-1394" r="-22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B90F1284-C196-3A48-CB53-53BD6F10FF44}"/>
              </a:ext>
            </a:extLst>
          </p:cNvPr>
          <p:cNvSpPr/>
          <p:nvPr/>
        </p:nvSpPr>
        <p:spPr>
          <a:xfrm>
            <a:off x="904672" y="978207"/>
            <a:ext cx="1247775" cy="3096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199085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F5F245-8453-2B3D-9345-25935D075C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D7E79EC-F597-0614-01FA-075AA2A9B09E}"/>
              </a:ext>
            </a:extLst>
          </p:cNvPr>
          <p:cNvSpPr/>
          <p:nvPr/>
        </p:nvSpPr>
        <p:spPr>
          <a:xfrm>
            <a:off x="0" y="37185"/>
            <a:ext cx="12192000" cy="1169823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u="sng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DA92C9B-1859-F948-3220-274514435D85}"/>
              </a:ext>
            </a:extLst>
          </p:cNvPr>
          <p:cNvGrpSpPr/>
          <p:nvPr/>
        </p:nvGrpSpPr>
        <p:grpSpPr>
          <a:xfrm>
            <a:off x="4477512" y="186328"/>
            <a:ext cx="3236976" cy="849187"/>
            <a:chOff x="4477512" y="265940"/>
            <a:chExt cx="3236976" cy="849187"/>
          </a:xfrm>
        </p:grpSpPr>
        <p:sp>
          <p:nvSpPr>
            <p:cNvPr id="4" name="Flowchart: Terminator 3">
              <a:extLst>
                <a:ext uri="{FF2B5EF4-FFF2-40B4-BE49-F238E27FC236}">
                  <a16:creationId xmlns:a16="http://schemas.microsoft.com/office/drawing/2014/main" id="{8015823B-BB59-87C1-3650-3F54B1133946}"/>
                </a:ext>
              </a:extLst>
            </p:cNvPr>
            <p:cNvSpPr/>
            <p:nvPr/>
          </p:nvSpPr>
          <p:spPr>
            <a:xfrm>
              <a:off x="4477512" y="301311"/>
              <a:ext cx="3236976" cy="813816"/>
            </a:xfrm>
            <a:prstGeom prst="flowChartTerminator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31379BE-584E-7C19-2526-15846A87B17C}"/>
                </a:ext>
              </a:extLst>
            </p:cNvPr>
            <p:cNvSpPr txBox="1"/>
            <p:nvPr/>
          </p:nvSpPr>
          <p:spPr>
            <a:xfrm>
              <a:off x="4757166" y="265940"/>
              <a:ext cx="267766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4800">
                  <a:latin typeface="Britannic Bold" panose="020B0903060703020204" pitchFamily="34" charset="0"/>
                </a:rPr>
                <a:t>Content</a:t>
              </a:r>
            </a:p>
          </p:txBody>
        </p:sp>
      </p:grpSp>
      <p:sp>
        <p:nvSpPr>
          <p:cNvPr id="6" name="Arrow: Pentagon 5">
            <a:extLst>
              <a:ext uri="{FF2B5EF4-FFF2-40B4-BE49-F238E27FC236}">
                <a16:creationId xmlns:a16="http://schemas.microsoft.com/office/drawing/2014/main" id="{3F78D0F9-0F97-7E57-3E23-A8C54948C9E3}"/>
              </a:ext>
            </a:extLst>
          </p:cNvPr>
          <p:cNvSpPr/>
          <p:nvPr/>
        </p:nvSpPr>
        <p:spPr>
          <a:xfrm rot="5400000">
            <a:off x="11116165" y="335058"/>
            <a:ext cx="990341" cy="551728"/>
          </a:xfrm>
          <a:prstGeom prst="homePlate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310FA0-922D-E0C5-AA33-3E3FD687AE8F}"/>
              </a:ext>
            </a:extLst>
          </p:cNvPr>
          <p:cNvSpPr txBox="1"/>
          <p:nvPr/>
        </p:nvSpPr>
        <p:spPr>
          <a:xfrm>
            <a:off x="815340" y="1609344"/>
            <a:ext cx="1125626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400">
                <a:solidFill>
                  <a:schemeClr val="bg1">
                    <a:lumMod val="65000"/>
                  </a:schemeClr>
                </a:solidFill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What is communication ? </a:t>
            </a:r>
            <a:endParaRPr lang="en-IN" sz="240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400">
                <a:solidFill>
                  <a:schemeClr val="bg1">
                    <a:lumMod val="65000"/>
                  </a:schemeClr>
                </a:solidFill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Introduction</a:t>
            </a:r>
            <a:endParaRPr lang="en-IN" sz="240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400">
                <a:solidFill>
                  <a:schemeClr val="bg1">
                    <a:lumMod val="65000"/>
                  </a:schemeClr>
                </a:solidFill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Encoding</a:t>
            </a:r>
            <a:endParaRPr lang="en-IN" sz="240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400">
                <a:solidFill>
                  <a:schemeClr val="bg1">
                    <a:lumMod val="65000"/>
                  </a:schemeClr>
                </a:solidFill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Modulation</a:t>
            </a:r>
            <a:endParaRPr lang="en-IN" sz="240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40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IN" sz="2400">
                <a:solidFill>
                  <a:schemeClr val="bg1">
                    <a:lumMod val="65000"/>
                  </a:schemeClr>
                </a:solidFill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AWGN</a:t>
            </a:r>
            <a:endParaRPr lang="en-IN" sz="240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400">
                <a:solidFill>
                  <a:schemeClr val="bg1">
                    <a:lumMod val="65000"/>
                  </a:schemeClr>
                </a:solidFill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Demodulation</a:t>
            </a:r>
            <a:endParaRPr lang="en-IN" sz="240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400"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Decoding</a:t>
            </a:r>
            <a:endParaRPr lang="en-IN" sz="240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400">
                <a:solidFill>
                  <a:schemeClr val="bg1">
                    <a:lumMod val="65000"/>
                  </a:schemeClr>
                </a:solidFill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Transfer Function</a:t>
            </a:r>
            <a:endParaRPr lang="en-IN" sz="240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68315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32A26A3-4232-584D-BF97-481DE7F4DAB1}"/>
              </a:ext>
            </a:extLst>
          </p:cNvPr>
          <p:cNvSpPr/>
          <p:nvPr/>
        </p:nvSpPr>
        <p:spPr>
          <a:xfrm>
            <a:off x="0" y="37185"/>
            <a:ext cx="12192000" cy="801016"/>
          </a:xfrm>
          <a:prstGeom prst="rect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N" sz="4000">
              <a:solidFill>
                <a:schemeClr val="tx1"/>
              </a:solidFill>
            </a:endParaRPr>
          </a:p>
        </p:txBody>
      </p:sp>
      <p:sp>
        <p:nvSpPr>
          <p:cNvPr id="3" name="Arrow: Pentagon 2">
            <a:extLst>
              <a:ext uri="{FF2B5EF4-FFF2-40B4-BE49-F238E27FC236}">
                <a16:creationId xmlns:a16="http://schemas.microsoft.com/office/drawing/2014/main" id="{B3F4C064-C4A3-026D-CE0B-7CB22EF7AFDF}"/>
              </a:ext>
            </a:extLst>
          </p:cNvPr>
          <p:cNvSpPr/>
          <p:nvPr/>
        </p:nvSpPr>
        <p:spPr>
          <a:xfrm rot="5400000">
            <a:off x="11438685" y="189482"/>
            <a:ext cx="691713" cy="460823"/>
          </a:xfrm>
          <a:prstGeom prst="homePlate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8902F3-B84C-6915-48C1-905CF35B43F7}"/>
              </a:ext>
            </a:extLst>
          </p:cNvPr>
          <p:cNvSpPr txBox="1"/>
          <p:nvPr/>
        </p:nvSpPr>
        <p:spPr>
          <a:xfrm>
            <a:off x="434955" y="114527"/>
            <a:ext cx="58029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>
                <a:solidFill>
                  <a:schemeClr val="tx1"/>
                </a:solidFill>
                <a:latin typeface="Britannic Bold" panose="020B0903060703020204" pitchFamily="34" charset="0"/>
              </a:rPr>
              <a:t>Decoding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1ECD3D-4D97-DDD3-CEE5-ABAB7D085527}"/>
              </a:ext>
            </a:extLst>
          </p:cNvPr>
          <p:cNvSpPr txBox="1"/>
          <p:nvPr/>
        </p:nvSpPr>
        <p:spPr>
          <a:xfrm>
            <a:off x="329184" y="1153297"/>
            <a:ext cx="11685769" cy="563231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 dirty="0"/>
              <a:t>For Decoding, there are various algorithms to decode like </a:t>
            </a:r>
            <a:r>
              <a:rPr lang="en-US" sz="2400" dirty="0" err="1"/>
              <a:t>Viterbi,BCJR</a:t>
            </a:r>
            <a:r>
              <a:rPr lang="en-US" sz="2400" dirty="0"/>
              <a:t>. But for our project we will consider the Viterbi Algorithm.</a:t>
            </a:r>
          </a:p>
          <a:p>
            <a:endParaRPr lang="en-US" sz="2400" dirty="0">
              <a:ea typeface="Calibri"/>
              <a:cs typeface="Calibri"/>
            </a:endParaRPr>
          </a:p>
          <a:p>
            <a:r>
              <a:rPr lang="en-US" sz="2400" dirty="0"/>
              <a:t>       • In the Viterbi algorithm, we use a trellis data structure. There are two types of Viterbi decoding techniques: HDD (Hard Decision Decoding) and SDD (Soft Decision Decoding). </a:t>
            </a:r>
            <a:endParaRPr lang="en-US" sz="2400" dirty="0">
              <a:ea typeface="Calibri"/>
              <a:cs typeface="Calibri"/>
            </a:endParaRPr>
          </a:p>
          <a:p>
            <a:endParaRPr lang="en-US" sz="2400" dirty="0"/>
          </a:p>
          <a:p>
            <a:r>
              <a:rPr lang="en-US" sz="2400" dirty="0"/>
              <a:t>       • In the case of HDD, we use </a:t>
            </a:r>
            <a:r>
              <a:rPr lang="en-US" sz="2400" b="1" dirty="0"/>
              <a:t>Hamming Distance</a:t>
            </a:r>
            <a:r>
              <a:rPr lang="en-US" sz="2400" dirty="0"/>
              <a:t>. </a:t>
            </a:r>
            <a:endParaRPr lang="en-US" sz="2400" dirty="0">
              <a:ea typeface="Calibri"/>
              <a:cs typeface="Calibri"/>
            </a:endParaRPr>
          </a:p>
          <a:p>
            <a:r>
              <a:rPr lang="en-US" sz="2400" dirty="0"/>
              <a:t>       • In the case of SDD, we use </a:t>
            </a:r>
            <a:r>
              <a:rPr lang="en-US" sz="2400" b="1" dirty="0"/>
              <a:t>Euclidean Distance</a:t>
            </a:r>
            <a:r>
              <a:rPr lang="en-US" sz="2400" dirty="0"/>
              <a:t>. </a:t>
            </a:r>
            <a:endParaRPr lang="en-US" sz="2400" dirty="0">
              <a:ea typeface="Calibri"/>
              <a:cs typeface="Calibri"/>
            </a:endParaRPr>
          </a:p>
          <a:p>
            <a:r>
              <a:rPr lang="en-US" sz="2400" dirty="0"/>
              <a:t>       • Let’s see the process of decoding using the Viterbi algorithm. </a:t>
            </a:r>
            <a:endParaRPr lang="en-US" sz="2400" dirty="0">
              <a:ea typeface="Calibri"/>
              <a:cs typeface="Calibri"/>
            </a:endParaRPr>
          </a:p>
          <a:p>
            <a:endParaRPr lang="en-US" sz="2400" dirty="0"/>
          </a:p>
          <a:p>
            <a:r>
              <a:rPr lang="en-US" sz="2400" dirty="0"/>
              <a:t>       </a:t>
            </a:r>
            <a:r>
              <a:rPr lang="en-US" sz="2400" b="1" dirty="0"/>
              <a:t>For example, let’s consider the following:</a:t>
            </a:r>
            <a:endParaRPr lang="en-US" sz="2400" b="1" dirty="0">
              <a:ea typeface="Calibri"/>
              <a:cs typeface="Calibri"/>
            </a:endParaRPr>
          </a:p>
          <a:p>
            <a:r>
              <a:rPr lang="en-US" sz="2400" dirty="0"/>
              <a:t> </a:t>
            </a:r>
            <a:endParaRPr lang="en-US" sz="2400" dirty="0">
              <a:ea typeface="Calibri"/>
              <a:cs typeface="Calibri"/>
            </a:endParaRPr>
          </a:p>
          <a:p>
            <a:r>
              <a:rPr lang="en-US" sz="2400" dirty="0"/>
              <a:t>	• Original message: [1 0 1 1 0 0 ]</a:t>
            </a:r>
            <a:endParaRPr lang="en-US" sz="2400" dirty="0">
              <a:ea typeface="Calibri"/>
              <a:cs typeface="Calibri"/>
            </a:endParaRPr>
          </a:p>
          <a:p>
            <a:r>
              <a:rPr lang="en-US" sz="2400" dirty="0"/>
              <a:t>	• Received message: [11 10 11 00 01 11]</a:t>
            </a:r>
            <a:endParaRPr lang="en-IN" sz="24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0D58114-6D80-7D09-4D09-21FBA9442231}"/>
              </a:ext>
            </a:extLst>
          </p:cNvPr>
          <p:cNvSpPr/>
          <p:nvPr/>
        </p:nvSpPr>
        <p:spPr>
          <a:xfrm>
            <a:off x="904672" y="978207"/>
            <a:ext cx="1247775" cy="3096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184641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26B899-5264-C053-A4C3-DC418A9471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CAB670C-5C12-754D-87B4-69E6F276DA12}"/>
              </a:ext>
            </a:extLst>
          </p:cNvPr>
          <p:cNvSpPr/>
          <p:nvPr/>
        </p:nvSpPr>
        <p:spPr>
          <a:xfrm>
            <a:off x="0" y="37185"/>
            <a:ext cx="12192000" cy="801016"/>
          </a:xfrm>
          <a:prstGeom prst="rect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N" sz="4000">
              <a:solidFill>
                <a:schemeClr val="tx1"/>
              </a:solidFill>
            </a:endParaRPr>
          </a:p>
        </p:txBody>
      </p:sp>
      <p:sp>
        <p:nvSpPr>
          <p:cNvPr id="3" name="Arrow: Pentagon 2">
            <a:extLst>
              <a:ext uri="{FF2B5EF4-FFF2-40B4-BE49-F238E27FC236}">
                <a16:creationId xmlns:a16="http://schemas.microsoft.com/office/drawing/2014/main" id="{61A9AA96-64E3-52E4-44B9-3F6C996617A9}"/>
              </a:ext>
            </a:extLst>
          </p:cNvPr>
          <p:cNvSpPr/>
          <p:nvPr/>
        </p:nvSpPr>
        <p:spPr>
          <a:xfrm rot="5400000">
            <a:off x="11438685" y="189482"/>
            <a:ext cx="691713" cy="460823"/>
          </a:xfrm>
          <a:prstGeom prst="homePlate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D0E86C-7C40-8793-6F92-77479289CF39}"/>
              </a:ext>
            </a:extLst>
          </p:cNvPr>
          <p:cNvSpPr txBox="1"/>
          <p:nvPr/>
        </p:nvSpPr>
        <p:spPr>
          <a:xfrm>
            <a:off x="434955" y="114527"/>
            <a:ext cx="58029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>
                <a:latin typeface="Britannic Bold" panose="020B0903060703020204" pitchFamily="34" charset="0"/>
              </a:rPr>
              <a:t>Hard Decision Decoding</a:t>
            </a:r>
            <a:endParaRPr lang="en-IN" sz="3600">
              <a:solidFill>
                <a:schemeClr val="tx1"/>
              </a:solidFill>
              <a:latin typeface="Britannic Bold" panose="020B0903060703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B3E7D4-B976-80A8-BC08-E5093C792031}"/>
              </a:ext>
            </a:extLst>
          </p:cNvPr>
          <p:cNvSpPr txBox="1"/>
          <p:nvPr/>
        </p:nvSpPr>
        <p:spPr>
          <a:xfrm>
            <a:off x="347472" y="1078992"/>
            <a:ext cx="1127455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decoding purposes in convolution codes, the trellis provides a convenient way to understand the time evolution of the state machine.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Let us define two metrics which we discussed about in previous slide for hard decision decoding.</a:t>
            </a:r>
          </a:p>
          <a:p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  <a:p>
            <a:pPr marL="514350" indent="-514350">
              <a:buFont typeface="+mj-lt"/>
              <a:buAutoNum type="arabicPeriod"/>
            </a:pPr>
            <a:r>
              <a:rPr lang="en-I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Branch Metric (BM): 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BM is the measure of the hamming distance between the received codeword and the expected parity bits (Hamming distance: No of places where corresponding bits are different)</a:t>
            </a:r>
          </a:p>
          <a:p>
            <a:pPr marL="514350" indent="-514350">
              <a:buFont typeface="+mj-lt"/>
              <a:buAutoNum type="arabicPeriod"/>
            </a:pPr>
            <a:r>
              <a:rPr lang="en-I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Path Metric (PM): 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PM is the sum of the branch metric of the branches it traversed in the path.</a:t>
            </a:r>
          </a:p>
          <a:p>
            <a:pPr marL="514350" indent="-514350">
              <a:buFont typeface="+mj-lt"/>
              <a:buAutoNum type="arabicPeriod"/>
            </a:pPr>
            <a:endParaRPr lang="en-I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</a:t>
            </a:r>
            <a:r>
              <a:rPr lang="pl-PL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PM[s, i + 1] = min(PM[α, i] + BM[α → s],PM[β, i] + BM[β → s])</a:t>
            </a:r>
            <a:endParaRPr lang="en-I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>
              <a:buFont typeface="+mj-lt"/>
              <a:buAutoNum type="arabicPeriod"/>
            </a:pPr>
            <a:endParaRPr lang="en-I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	</a:t>
            </a:r>
            <a:r>
              <a:rPr lang="en-IN" sz="1800" dirty="0"/>
              <a:t>(Where </a:t>
            </a:r>
            <a:r>
              <a:rPr lang="pl-PL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α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,</a:t>
            </a:r>
            <a:r>
              <a:rPr lang="pl-PL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β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are the states at time </a:t>
            </a:r>
            <a:r>
              <a:rPr lang="en-IN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pl-PL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the state reachable from </a:t>
            </a:r>
            <a:r>
              <a:rPr lang="pl-PL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α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pl-PL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β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at time i+1)</a:t>
            </a:r>
            <a:r>
              <a:rPr lang="en-IN" sz="1800" dirty="0"/>
              <a:t>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419AE06-0C44-396B-07F8-D3584FF36C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2414" y="4253486"/>
            <a:ext cx="1352334" cy="213415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D8ABB25-A748-0E5B-5D28-705EA6C627F4}"/>
              </a:ext>
            </a:extLst>
          </p:cNvPr>
          <p:cNvSpPr/>
          <p:nvPr/>
        </p:nvSpPr>
        <p:spPr>
          <a:xfrm>
            <a:off x="3972473" y="4218313"/>
            <a:ext cx="261120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400">
                <a:latin typeface="Times New Roman" panose="02020603050405020304" pitchFamily="18" charset="0"/>
                <a:cs typeface="Times New Roman" panose="02020603050405020304" pitchFamily="18" charset="0"/>
              </a:rPr>
              <a:t>Time:      </a:t>
            </a:r>
            <a:r>
              <a:rPr lang="en-IN" sz="140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IN" sz="140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i+1</a:t>
            </a:r>
            <a:endParaRPr lang="en-IN" sz="14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84C8F15-CA1B-76AA-4F52-4E34BBD97088}"/>
              </a:ext>
            </a:extLst>
          </p:cNvPr>
          <p:cNvSpPr/>
          <p:nvPr/>
        </p:nvSpPr>
        <p:spPr>
          <a:xfrm>
            <a:off x="904672" y="978207"/>
            <a:ext cx="1247775" cy="1007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0F2B4E5-173D-8838-2C3B-93AE47FFFC03}"/>
              </a:ext>
            </a:extLst>
          </p:cNvPr>
          <p:cNvSpPr txBox="1"/>
          <p:nvPr/>
        </p:nvSpPr>
        <p:spPr>
          <a:xfrm>
            <a:off x="4179498" y="4540979"/>
            <a:ext cx="684803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/>
              <a:t>0 0</a:t>
            </a:r>
          </a:p>
          <a:p>
            <a:endParaRPr lang="en-IN" sz="1600"/>
          </a:p>
          <a:p>
            <a:r>
              <a:rPr lang="en-IN" sz="1600"/>
              <a:t>0 1</a:t>
            </a:r>
          </a:p>
          <a:p>
            <a:endParaRPr lang="en-IN" sz="1600"/>
          </a:p>
          <a:p>
            <a:r>
              <a:rPr lang="en-IN" sz="1600"/>
              <a:t>1 0</a:t>
            </a:r>
          </a:p>
          <a:p>
            <a:endParaRPr lang="en-IN" sz="1600"/>
          </a:p>
          <a:p>
            <a:r>
              <a:rPr lang="en-IN" sz="1600"/>
              <a:t>1 1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2AF893-09C4-838B-6638-A9291201C555}"/>
              </a:ext>
            </a:extLst>
          </p:cNvPr>
          <p:cNvSpPr txBox="1"/>
          <p:nvPr/>
        </p:nvSpPr>
        <p:spPr>
          <a:xfrm rot="16200000">
            <a:off x="3715703" y="5012785"/>
            <a:ext cx="764953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/>
              <a:t>State</a:t>
            </a:r>
            <a:endParaRPr lang="en-IN" sz="1400"/>
          </a:p>
          <a:p>
            <a:endParaRPr lang="en-IN" sz="1400"/>
          </a:p>
        </p:txBody>
      </p:sp>
    </p:spTree>
    <p:extLst>
      <p:ext uri="{BB962C8B-B14F-4D97-AF65-F5344CB8AC3E}">
        <p14:creationId xmlns:p14="http://schemas.microsoft.com/office/powerpoint/2010/main" val="39880122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D8B990-CF05-7AB6-7AD2-EB0252DA4F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2678279-584D-C822-3D03-85AD1B62091D}"/>
              </a:ext>
            </a:extLst>
          </p:cNvPr>
          <p:cNvSpPr/>
          <p:nvPr/>
        </p:nvSpPr>
        <p:spPr>
          <a:xfrm>
            <a:off x="0" y="37185"/>
            <a:ext cx="12192000" cy="801016"/>
          </a:xfrm>
          <a:prstGeom prst="rect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N" sz="4000">
              <a:solidFill>
                <a:schemeClr val="tx1"/>
              </a:solidFill>
            </a:endParaRPr>
          </a:p>
        </p:txBody>
      </p:sp>
      <p:sp>
        <p:nvSpPr>
          <p:cNvPr id="3" name="Arrow: Pentagon 2">
            <a:extLst>
              <a:ext uri="{FF2B5EF4-FFF2-40B4-BE49-F238E27FC236}">
                <a16:creationId xmlns:a16="http://schemas.microsoft.com/office/drawing/2014/main" id="{E0C7E7C9-1B96-F958-E332-3BE7DB9E0337}"/>
              </a:ext>
            </a:extLst>
          </p:cNvPr>
          <p:cNvSpPr/>
          <p:nvPr/>
        </p:nvSpPr>
        <p:spPr>
          <a:xfrm rot="5400000">
            <a:off x="11438685" y="189482"/>
            <a:ext cx="691713" cy="460823"/>
          </a:xfrm>
          <a:prstGeom prst="homePlate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BE5323-650F-091C-79AF-015B3FBF7991}"/>
              </a:ext>
            </a:extLst>
          </p:cNvPr>
          <p:cNvSpPr txBox="1"/>
          <p:nvPr/>
        </p:nvSpPr>
        <p:spPr>
          <a:xfrm>
            <a:off x="434955" y="114527"/>
            <a:ext cx="58029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>
                <a:latin typeface="Britannic Bold" panose="020B0903060703020204" pitchFamily="34" charset="0"/>
              </a:rPr>
              <a:t>Hard Decision Decoding</a:t>
            </a:r>
            <a:endParaRPr lang="en-IN" sz="3600">
              <a:solidFill>
                <a:schemeClr val="tx1"/>
              </a:solidFill>
              <a:latin typeface="Britannic Bold" panose="020B0903060703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20ECD56-1327-C1D6-6DBF-CB44DA1B9D9C}"/>
                  </a:ext>
                </a:extLst>
              </p:cNvPr>
              <p:cNvSpPr txBox="1"/>
              <p:nvPr/>
            </p:nvSpPr>
            <p:spPr>
              <a:xfrm>
                <a:off x="261154" y="1044264"/>
                <a:ext cx="11953447" cy="34526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IN" sz="20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Now we are describing how the decoder finds the most likely path.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IN" sz="20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Initially, the cost of state 00 will be 0 and the cost of the rest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I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e>
                      <m:sup>
                        <m:r>
                          <a:rPr lang="en-I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  <m:r>
                          <a:rPr lang="en-I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−1</m:t>
                        </m:r>
                      </m:sup>
                    </m:sSup>
                    <m:r>
                      <a:rPr lang="en-IN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−1</m:t>
                    </m:r>
                  </m:oMath>
                </a14:m>
                <a:r>
                  <a:rPr lang="en-IN" sz="20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states will be infinity.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IN" sz="20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Further, the main loop consists of the computation of the branch metric for the next set of parity bits and 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IN" sz="20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path metric for 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IN" sz="20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next time step. Path metric  computation consists of two steps:  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IN" sz="20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IN" sz="20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	1. Take the sum of the branch metric and the path metric of the current state  </a:t>
                </a:r>
              </a:p>
              <a:p>
                <a:r>
                  <a:rPr lang="en-IN" sz="20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2. Compare the sum that we got from two previous states </a:t>
                </a:r>
                <a:r>
                  <a:rPr lang="pl-PL" sz="20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α</a:t>
                </a:r>
                <a:r>
                  <a:rPr lang="en-IN" sz="20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:r>
                  <a:rPr lang="pl-PL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β</a:t>
                </a:r>
                <a:r>
                  <a:rPr lang="en-IN" sz="20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assign minimum from them.</a:t>
                </a:r>
              </a:p>
              <a:p>
                <a:endParaRPr lang="en-IN" sz="20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IN" sz="20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Further, to retrieve the transmitted message we will perform backtracking. We will consider the path which </a:t>
                </a:r>
              </a:p>
              <a:p>
                <a:r>
                  <a:rPr lang="en-IN" sz="20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has the smallest value and the decoded message that we will get at the end will have the fewest errors.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20ECD56-1327-C1D6-6DBF-CB44DA1B9D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54" y="1044264"/>
                <a:ext cx="11953447" cy="3452612"/>
              </a:xfrm>
              <a:prstGeom prst="rect">
                <a:avLst/>
              </a:prstGeom>
              <a:blipFill>
                <a:blip r:embed="rId2"/>
                <a:stretch>
                  <a:fillRect l="-459" t="-882" b="-299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00FB74E9-08D8-4F06-44B3-E7382DBAF6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959" y="4608062"/>
            <a:ext cx="3825863" cy="184862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30E7DC3-ABE3-7302-027F-31C0F59F7D6B}"/>
              </a:ext>
            </a:extLst>
          </p:cNvPr>
          <p:cNvSpPr txBox="1"/>
          <p:nvPr/>
        </p:nvSpPr>
        <p:spPr>
          <a:xfrm>
            <a:off x="6096000" y="5126492"/>
            <a:ext cx="33542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>
                <a:latin typeface="Times New Roman" panose="02020603050405020304" pitchFamily="18" charset="0"/>
                <a:cs typeface="Times New Roman" panose="02020603050405020304" pitchFamily="18" charset="0"/>
              </a:rPr>
              <a:t>These bits represent the input(for the highlighted branches) </a:t>
            </a:r>
          </a:p>
          <a:p>
            <a:r>
              <a:rPr lang="en-IN" sz="1200">
                <a:latin typeface="Times New Roman" panose="02020603050405020304" pitchFamily="18" charset="0"/>
                <a:cs typeface="Times New Roman" panose="02020603050405020304" pitchFamily="18" charset="0"/>
              </a:rPr>
              <a:t>which we give to the current state to reach the next state. This is the decoded message.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D1047636-6F0E-8BA9-4AD4-8B501607A6B4}"/>
              </a:ext>
            </a:extLst>
          </p:cNvPr>
          <p:cNvSpPr/>
          <p:nvPr/>
        </p:nvSpPr>
        <p:spPr>
          <a:xfrm>
            <a:off x="1000959" y="6244781"/>
            <a:ext cx="3601521" cy="262128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EC33547-449A-1514-577D-C596CB53694C}"/>
              </a:ext>
            </a:extLst>
          </p:cNvPr>
          <p:cNvSpPr/>
          <p:nvPr/>
        </p:nvSpPr>
        <p:spPr>
          <a:xfrm>
            <a:off x="904672" y="978207"/>
            <a:ext cx="1247775" cy="1007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880566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6E9A90-DC38-A278-6553-E970B89A7E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7F743A4-C2C3-4399-6AB2-167164EFD76B}"/>
              </a:ext>
            </a:extLst>
          </p:cNvPr>
          <p:cNvSpPr/>
          <p:nvPr/>
        </p:nvSpPr>
        <p:spPr>
          <a:xfrm>
            <a:off x="0" y="37185"/>
            <a:ext cx="12192000" cy="801016"/>
          </a:xfrm>
          <a:prstGeom prst="rect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N" sz="4000">
              <a:solidFill>
                <a:schemeClr val="tx1"/>
              </a:solidFill>
            </a:endParaRPr>
          </a:p>
        </p:txBody>
      </p:sp>
      <p:sp>
        <p:nvSpPr>
          <p:cNvPr id="3" name="Arrow: Pentagon 2">
            <a:extLst>
              <a:ext uri="{FF2B5EF4-FFF2-40B4-BE49-F238E27FC236}">
                <a16:creationId xmlns:a16="http://schemas.microsoft.com/office/drawing/2014/main" id="{45F2D827-5A10-35C6-0226-FD9E3655A402}"/>
              </a:ext>
            </a:extLst>
          </p:cNvPr>
          <p:cNvSpPr/>
          <p:nvPr/>
        </p:nvSpPr>
        <p:spPr>
          <a:xfrm rot="5400000">
            <a:off x="11438685" y="189482"/>
            <a:ext cx="691713" cy="460823"/>
          </a:xfrm>
          <a:prstGeom prst="homePlate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740BEB-D980-882E-2E5E-AD1CDBACA7EE}"/>
              </a:ext>
            </a:extLst>
          </p:cNvPr>
          <p:cNvSpPr txBox="1"/>
          <p:nvPr/>
        </p:nvSpPr>
        <p:spPr>
          <a:xfrm>
            <a:off x="434955" y="114527"/>
            <a:ext cx="74541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>
                <a:latin typeface="Britannic Bold" panose="020B0903060703020204" pitchFamily="34" charset="0"/>
              </a:rPr>
              <a:t>Hard Decision Decoding Example</a:t>
            </a:r>
            <a:endParaRPr lang="en-IN" sz="3600" dirty="0">
              <a:solidFill>
                <a:schemeClr val="tx1"/>
              </a:solidFill>
              <a:latin typeface="Britannic Bold" panose="020B090306070302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D0B042C-40B9-D88D-E571-4C5165B3DB68}"/>
              </a:ext>
            </a:extLst>
          </p:cNvPr>
          <p:cNvSpPr/>
          <p:nvPr/>
        </p:nvSpPr>
        <p:spPr>
          <a:xfrm>
            <a:off x="904672" y="978207"/>
            <a:ext cx="1247775" cy="1007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C6180D-F1D5-F868-A228-1903DFA0D5E6}"/>
              </a:ext>
            </a:extLst>
          </p:cNvPr>
          <p:cNvSpPr txBox="1"/>
          <p:nvPr/>
        </p:nvSpPr>
        <p:spPr>
          <a:xfrm>
            <a:off x="434955" y="1245140"/>
            <a:ext cx="10703215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/>
              <a:t>Suppose the received code-word after demodulation is obtained as: </a:t>
            </a:r>
          </a:p>
          <a:p>
            <a:endParaRPr lang="en-IN" dirty="0"/>
          </a:p>
          <a:p>
            <a:endParaRPr lang="en-US" sz="2400" dirty="0"/>
          </a:p>
          <a:p>
            <a:r>
              <a:rPr lang="en-US" sz="2400" dirty="0"/>
              <a:t>Received message: [10 01 11 01 11 10]</a:t>
            </a:r>
          </a:p>
          <a:p>
            <a:endParaRPr lang="en-US" dirty="0"/>
          </a:p>
          <a:p>
            <a:r>
              <a:rPr lang="en-US" sz="2400" dirty="0"/>
              <a:t>And Trellis Diagram for state transition is : </a:t>
            </a:r>
          </a:p>
          <a:p>
            <a:endParaRPr lang="en-IN" dirty="0"/>
          </a:p>
          <a:p>
            <a:r>
              <a:rPr lang="en-IN"/>
              <a:t> s</a:t>
            </a:r>
            <a:endParaRPr lang="en-I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D47910C-4D43-B0A3-7B58-647366884B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2660" y="1133605"/>
            <a:ext cx="3705225" cy="304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BFA034F-72F7-61FB-4FF9-CB92855256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5" t="10961" r="23493" b="-1"/>
          <a:stretch/>
        </p:blipFill>
        <p:spPr>
          <a:xfrm>
            <a:off x="668867" y="4347753"/>
            <a:ext cx="7636934" cy="23957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0A02FB2-2915-FF50-5CD7-5E3E9F187C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346"/>
          <a:stretch/>
        </p:blipFill>
        <p:spPr>
          <a:xfrm>
            <a:off x="8305801" y="5325532"/>
            <a:ext cx="3583121" cy="130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8577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88FE75-5908-2795-9E63-3F3F933EBE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7C3A49A-EA99-7383-4458-9144BEB59B16}"/>
              </a:ext>
            </a:extLst>
          </p:cNvPr>
          <p:cNvSpPr/>
          <p:nvPr/>
        </p:nvSpPr>
        <p:spPr>
          <a:xfrm>
            <a:off x="0" y="37185"/>
            <a:ext cx="12192000" cy="801016"/>
          </a:xfrm>
          <a:prstGeom prst="rect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N" sz="4000">
              <a:solidFill>
                <a:schemeClr val="tx1"/>
              </a:solidFill>
            </a:endParaRPr>
          </a:p>
        </p:txBody>
      </p:sp>
      <p:sp>
        <p:nvSpPr>
          <p:cNvPr id="3" name="Arrow: Pentagon 2">
            <a:extLst>
              <a:ext uri="{FF2B5EF4-FFF2-40B4-BE49-F238E27FC236}">
                <a16:creationId xmlns:a16="http://schemas.microsoft.com/office/drawing/2014/main" id="{A1619141-C2D3-85F5-7626-DF7EBA4E6F36}"/>
              </a:ext>
            </a:extLst>
          </p:cNvPr>
          <p:cNvSpPr/>
          <p:nvPr/>
        </p:nvSpPr>
        <p:spPr>
          <a:xfrm rot="5400000">
            <a:off x="11438685" y="189482"/>
            <a:ext cx="691713" cy="460823"/>
          </a:xfrm>
          <a:prstGeom prst="homePlate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1BAF9C-E7D2-963A-7F24-608F5FCAD057}"/>
              </a:ext>
            </a:extLst>
          </p:cNvPr>
          <p:cNvSpPr txBox="1"/>
          <p:nvPr/>
        </p:nvSpPr>
        <p:spPr>
          <a:xfrm>
            <a:off x="434955" y="114527"/>
            <a:ext cx="58029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>
                <a:latin typeface="Britannic Bold" panose="020B0903060703020204" pitchFamily="34" charset="0"/>
              </a:rPr>
              <a:t>Soft Decision Decoding</a:t>
            </a:r>
            <a:endParaRPr lang="en-IN" sz="3600">
              <a:solidFill>
                <a:schemeClr val="tx1"/>
              </a:solidFill>
              <a:latin typeface="Britannic Bold" panose="020B0903060703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81C149-1353-58AB-24EF-1A1FBF8EE2D8}"/>
              </a:ext>
            </a:extLst>
          </p:cNvPr>
          <p:cNvSpPr txBox="1"/>
          <p:nvPr/>
        </p:nvSpPr>
        <p:spPr>
          <a:xfrm>
            <a:off x="306001" y="1014984"/>
            <a:ext cx="11579998" cy="313639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/>
              <a:t>In principle, the soft decision decoding works on the Bayesian Theorem, whereas the hard decision decoding is an ad-hoc method that is preferred because it may be computationally simpler to implement.</a:t>
            </a:r>
          </a:p>
          <a:p>
            <a:endParaRPr lang="en-US" sz="2400"/>
          </a:p>
          <a:p>
            <a:r>
              <a:rPr lang="en-US" sz="2400"/>
              <a:t> In general, soft decision decoding improves the performance</a:t>
            </a:r>
          </a:p>
          <a:p>
            <a:endParaRPr lang="en-US" sz="2400"/>
          </a:p>
          <a:p>
            <a:r>
              <a:rPr lang="en-US" sz="2400"/>
              <a:t>Instead of using hard decisions on the bits, soft decisions can be used. This requires that the input to the decoder be a Log-Likelihood Ratio (LLR) in the form:</a:t>
            </a:r>
            <a:endParaRPr lang="en-IN" sz="24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50B941-480F-CEF1-C35C-A1D60BD82BEE}"/>
              </a:ext>
            </a:extLst>
          </p:cNvPr>
          <p:cNvSpPr txBox="1"/>
          <p:nvPr/>
        </p:nvSpPr>
        <p:spPr>
          <a:xfrm>
            <a:off x="306001" y="5145846"/>
            <a:ext cx="57607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/>
              <a:t>For BPSK modulation in AWGN, the LLR becomes:</a:t>
            </a:r>
            <a:endParaRPr lang="en-IN" sz="200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0F2BA3D-7794-1C1E-017B-229A51F320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2414" y="4259126"/>
            <a:ext cx="2850927" cy="81308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6193F5F-7A22-CE0B-7AE4-6EBD1D3FFC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8796" y="5768317"/>
            <a:ext cx="1614408" cy="77210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20F2FE1-8463-F455-4AD2-93DE0BA8EA8D}"/>
              </a:ext>
            </a:extLst>
          </p:cNvPr>
          <p:cNvSpPr/>
          <p:nvPr/>
        </p:nvSpPr>
        <p:spPr>
          <a:xfrm>
            <a:off x="904672" y="978207"/>
            <a:ext cx="1247775" cy="1007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603538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508FF46-A8D2-0BF6-D498-8BC7988AC065}"/>
              </a:ext>
            </a:extLst>
          </p:cNvPr>
          <p:cNvSpPr/>
          <p:nvPr/>
        </p:nvSpPr>
        <p:spPr>
          <a:xfrm>
            <a:off x="0" y="37185"/>
            <a:ext cx="12192000" cy="1169823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u="sng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04DAB8E-759A-5BB7-E347-CF66C35317AE}"/>
              </a:ext>
            </a:extLst>
          </p:cNvPr>
          <p:cNvGrpSpPr/>
          <p:nvPr/>
        </p:nvGrpSpPr>
        <p:grpSpPr>
          <a:xfrm>
            <a:off x="4477512" y="186328"/>
            <a:ext cx="3236976" cy="849187"/>
            <a:chOff x="4477512" y="265940"/>
            <a:chExt cx="3236976" cy="849187"/>
          </a:xfrm>
        </p:grpSpPr>
        <p:sp>
          <p:nvSpPr>
            <p:cNvPr id="4" name="Flowchart: Terminator 3">
              <a:extLst>
                <a:ext uri="{FF2B5EF4-FFF2-40B4-BE49-F238E27FC236}">
                  <a16:creationId xmlns:a16="http://schemas.microsoft.com/office/drawing/2014/main" id="{61FBEE92-0E80-1641-CD2F-73AFA317A327}"/>
                </a:ext>
              </a:extLst>
            </p:cNvPr>
            <p:cNvSpPr/>
            <p:nvPr/>
          </p:nvSpPr>
          <p:spPr>
            <a:xfrm>
              <a:off x="4477512" y="301311"/>
              <a:ext cx="3236976" cy="813816"/>
            </a:xfrm>
            <a:prstGeom prst="flowChartTerminator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F85D8F8-1FDA-08E5-8B4B-A9D35EFD4220}"/>
                </a:ext>
              </a:extLst>
            </p:cNvPr>
            <p:cNvSpPr txBox="1"/>
            <p:nvPr/>
          </p:nvSpPr>
          <p:spPr>
            <a:xfrm>
              <a:off x="4757166" y="265940"/>
              <a:ext cx="267766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4800">
                  <a:latin typeface="Britannic Bold" panose="020B0903060703020204" pitchFamily="34" charset="0"/>
                </a:rPr>
                <a:t>Content</a:t>
              </a:r>
            </a:p>
          </p:txBody>
        </p:sp>
      </p:grpSp>
      <p:sp>
        <p:nvSpPr>
          <p:cNvPr id="6" name="Arrow: Pentagon 5">
            <a:extLst>
              <a:ext uri="{FF2B5EF4-FFF2-40B4-BE49-F238E27FC236}">
                <a16:creationId xmlns:a16="http://schemas.microsoft.com/office/drawing/2014/main" id="{02B313E8-B72A-7516-BEE3-5299B7595E82}"/>
              </a:ext>
            </a:extLst>
          </p:cNvPr>
          <p:cNvSpPr/>
          <p:nvPr/>
        </p:nvSpPr>
        <p:spPr>
          <a:xfrm rot="5400000">
            <a:off x="11116165" y="335058"/>
            <a:ext cx="990341" cy="551728"/>
          </a:xfrm>
          <a:prstGeom prst="homePlate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31E6F7-1E61-934A-B2A8-C75F0CDC3605}"/>
              </a:ext>
            </a:extLst>
          </p:cNvPr>
          <p:cNvSpPr txBox="1"/>
          <p:nvPr/>
        </p:nvSpPr>
        <p:spPr>
          <a:xfrm>
            <a:off x="714756" y="1737360"/>
            <a:ext cx="1125626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400"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What is communication ? </a:t>
            </a:r>
            <a:endParaRPr lang="en-IN" sz="240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400">
                <a:solidFill>
                  <a:schemeClr val="bg1">
                    <a:lumMod val="65000"/>
                  </a:schemeClr>
                </a:solidFill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Introduction</a:t>
            </a:r>
            <a:endParaRPr lang="en-IN" sz="240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400">
                <a:solidFill>
                  <a:schemeClr val="bg1">
                    <a:lumMod val="65000"/>
                  </a:schemeClr>
                </a:solidFill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Encoding</a:t>
            </a:r>
            <a:endParaRPr lang="en-IN" sz="240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400">
                <a:solidFill>
                  <a:schemeClr val="bg1">
                    <a:lumMod val="65000"/>
                  </a:schemeClr>
                </a:solidFill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Modulation</a:t>
            </a:r>
            <a:endParaRPr lang="en-IN" sz="240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40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IN" sz="2400">
                <a:solidFill>
                  <a:schemeClr val="bg1">
                    <a:lumMod val="65000"/>
                  </a:schemeClr>
                </a:solidFill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AWGN</a:t>
            </a:r>
            <a:endParaRPr lang="en-IN" sz="240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400">
                <a:solidFill>
                  <a:schemeClr val="bg1">
                    <a:lumMod val="65000"/>
                  </a:schemeClr>
                </a:solidFill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Demodulation</a:t>
            </a:r>
            <a:endParaRPr lang="en-IN" sz="240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400">
                <a:solidFill>
                  <a:schemeClr val="bg1">
                    <a:lumMod val="65000"/>
                  </a:schemeClr>
                </a:solidFill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Decoding</a:t>
            </a:r>
            <a:endParaRPr lang="en-IN" sz="240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400">
                <a:solidFill>
                  <a:schemeClr val="bg1">
                    <a:lumMod val="65000"/>
                  </a:schemeClr>
                </a:solidFill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Transfer Function</a:t>
            </a:r>
            <a:endParaRPr lang="en-IN" sz="240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10139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08D829-D0A1-DD2E-8651-2D1FE35728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36F958F-37D2-FAEA-9E05-B7E26482271B}"/>
              </a:ext>
            </a:extLst>
          </p:cNvPr>
          <p:cNvSpPr/>
          <p:nvPr/>
        </p:nvSpPr>
        <p:spPr>
          <a:xfrm>
            <a:off x="0" y="37185"/>
            <a:ext cx="12192000" cy="801016"/>
          </a:xfrm>
          <a:prstGeom prst="rect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N" sz="4000">
              <a:solidFill>
                <a:schemeClr val="tx1"/>
              </a:solidFill>
            </a:endParaRPr>
          </a:p>
        </p:txBody>
      </p:sp>
      <p:sp>
        <p:nvSpPr>
          <p:cNvPr id="3" name="Arrow: Pentagon 2">
            <a:extLst>
              <a:ext uri="{FF2B5EF4-FFF2-40B4-BE49-F238E27FC236}">
                <a16:creationId xmlns:a16="http://schemas.microsoft.com/office/drawing/2014/main" id="{B04CF5E0-C86E-1111-3D5F-9DAB8B11B686}"/>
              </a:ext>
            </a:extLst>
          </p:cNvPr>
          <p:cNvSpPr/>
          <p:nvPr/>
        </p:nvSpPr>
        <p:spPr>
          <a:xfrm rot="5400000">
            <a:off x="11438685" y="189482"/>
            <a:ext cx="691713" cy="460823"/>
          </a:xfrm>
          <a:prstGeom prst="homePlate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AA51AD-94CF-DB61-60CF-894D6AC90346}"/>
              </a:ext>
            </a:extLst>
          </p:cNvPr>
          <p:cNvSpPr txBox="1"/>
          <p:nvPr/>
        </p:nvSpPr>
        <p:spPr>
          <a:xfrm>
            <a:off x="434955" y="114527"/>
            <a:ext cx="58029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>
                <a:latin typeface="Britannic Bold" panose="020B0903060703020204" pitchFamily="34" charset="0"/>
              </a:rPr>
              <a:t>Soft Decision Decoding</a:t>
            </a:r>
            <a:endParaRPr lang="en-IN" sz="3600">
              <a:solidFill>
                <a:schemeClr val="tx1"/>
              </a:solidFill>
              <a:latin typeface="Britannic Bold" panose="020B0903060703020204" pitchFamily="34" charset="0"/>
            </a:endParaRPr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88E79FE0-6306-E128-265D-74F93FD9BE4C}"/>
              </a:ext>
            </a:extLst>
          </p:cNvPr>
          <p:cNvSpPr txBox="1"/>
          <p:nvPr/>
        </p:nvSpPr>
        <p:spPr>
          <a:xfrm>
            <a:off x="448041" y="1490237"/>
            <a:ext cx="11536163" cy="919482"/>
          </a:xfrm>
          <a:prstGeom prst="rect">
            <a:avLst/>
          </a:prstGeom>
        </p:spPr>
        <p:txBody>
          <a:bodyPr vert="horz" wrap="square" lIns="0" tIns="90170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710"/>
              </a:spcBef>
              <a:buFont typeface="Arial" panose="020B0604020202020204" pitchFamily="34" charset="0"/>
              <a:buChar char="•"/>
            </a:pPr>
            <a:endParaRPr lang="en-IN" sz="240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marL="469900" indent="-457200">
              <a:lnSpc>
                <a:spcPct val="100000"/>
              </a:lnSpc>
              <a:spcBef>
                <a:spcPts val="710"/>
              </a:spcBef>
              <a:buFont typeface="Arial" panose="020B0604020202020204" pitchFamily="34" charset="0"/>
              <a:buChar char="•"/>
            </a:pPr>
            <a:endParaRPr lang="en-IN" sz="240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07070A2-155B-437F-78E8-82838EBC1C31}"/>
              </a:ext>
            </a:extLst>
          </p:cNvPr>
          <p:cNvSpPr txBox="1"/>
          <p:nvPr/>
        </p:nvSpPr>
        <p:spPr>
          <a:xfrm>
            <a:off x="213727" y="1033354"/>
            <a:ext cx="1176454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>
                <a:latin typeface="Times New Roman" panose="02020603050405020304" pitchFamily="18" charset="0"/>
                <a:cs typeface="Times New Roman" panose="02020603050405020304" pitchFamily="18" charset="0"/>
              </a:rPr>
              <a:t>In Soft decision decoding we do not demodulate received signal instead we take Euclidean distance with 1/-1.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>
                <a:latin typeface="Times New Roman" panose="02020603050405020304" pitchFamily="18" charset="0"/>
                <a:cs typeface="Times New Roman" panose="02020603050405020304" pitchFamily="18" charset="0"/>
              </a:rPr>
              <a:t>For soft decision decoding in convolution codes the computation of the path matric and the Viterbi decoding algorithm will remain the same as hard decision decoding.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>
                <a:latin typeface="Times New Roman" panose="02020603050405020304" pitchFamily="18" charset="0"/>
                <a:cs typeface="Times New Roman" panose="02020603050405020304" pitchFamily="18" charset="0"/>
              </a:rPr>
              <a:t>The only difference in soft and hard decision decoding is the computation of the branch metric.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>
                <a:latin typeface="Times New Roman" panose="02020603050405020304" pitchFamily="18" charset="0"/>
                <a:cs typeface="Times New Roman" panose="02020603050405020304" pitchFamily="18" charset="0"/>
              </a:rPr>
              <a:t>Let us define the branch metric for soft decision decoding.</a:t>
            </a:r>
          </a:p>
          <a:p>
            <a:endParaRPr lang="en-IN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40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B01876-2E8B-6CB1-0B1A-BC64AF0FBC69}"/>
              </a:ext>
            </a:extLst>
          </p:cNvPr>
          <p:cNvSpPr txBox="1"/>
          <p:nvPr/>
        </p:nvSpPr>
        <p:spPr>
          <a:xfrm>
            <a:off x="742069" y="3625779"/>
            <a:ext cx="1107053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Branch Metric (BM): </a:t>
            </a:r>
            <a:r>
              <a:rPr lang="en-IN" sz="240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en-IN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400">
                <a:latin typeface="Times New Roman" panose="02020603050405020304" pitchFamily="18" charset="0"/>
                <a:cs typeface="Times New Roman" panose="02020603050405020304" pitchFamily="18" charset="0"/>
              </a:rPr>
              <a:t>branch metric for soft decision decoding is the Euclidean distance between the</a:t>
            </a:r>
          </a:p>
          <a:p>
            <a:r>
              <a:rPr lang="en-IN" sz="2400">
                <a:latin typeface="Times New Roman" panose="02020603050405020304" pitchFamily="18" charset="0"/>
                <a:cs typeface="Times New Roman" panose="02020603050405020304" pitchFamily="18" charset="0"/>
              </a:rPr>
              <a:t>received message and the expected message</a:t>
            </a:r>
            <a:r>
              <a:rPr lang="en-IN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en-IN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>
              <a:buFont typeface="+mj-lt"/>
              <a:buAutoNum type="arabicPeriod"/>
            </a:pPr>
            <a:endParaRPr lang="en-IN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400">
                <a:latin typeface="Times New Roman" panose="02020603050405020304" pitchFamily="18" charset="0"/>
                <a:cs typeface="Times New Roman" panose="02020603050405020304" pitchFamily="18" charset="0"/>
              </a:rPr>
              <a:t>       </a:t>
            </a:r>
          </a:p>
          <a:p>
            <a:r>
              <a:rPr lang="en-IN" sz="2400"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48C355B-33B9-D0C2-BE21-14AB11BCFF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5323" y="4176823"/>
            <a:ext cx="1296587" cy="255818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38CBC4D-FD29-73CF-BDDB-0A97BA046C18}"/>
              </a:ext>
            </a:extLst>
          </p:cNvPr>
          <p:cNvSpPr/>
          <p:nvPr/>
        </p:nvSpPr>
        <p:spPr>
          <a:xfrm>
            <a:off x="8533973" y="4536481"/>
            <a:ext cx="851363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000"/>
              <a:t>0 0</a:t>
            </a:r>
          </a:p>
          <a:p>
            <a:endParaRPr lang="en-IN" sz="2000"/>
          </a:p>
          <a:p>
            <a:r>
              <a:rPr lang="en-IN" sz="2000"/>
              <a:t>0 1</a:t>
            </a:r>
          </a:p>
          <a:p>
            <a:endParaRPr lang="en-IN" sz="2000"/>
          </a:p>
          <a:p>
            <a:r>
              <a:rPr lang="en-IN" sz="2000"/>
              <a:t>1 0</a:t>
            </a:r>
          </a:p>
          <a:p>
            <a:endParaRPr lang="en-IN" sz="2000"/>
          </a:p>
          <a:p>
            <a:r>
              <a:rPr lang="en-IN" sz="2000"/>
              <a:t>1 1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94B92BA-04B3-3C6B-6457-DC3BDA97B248}"/>
              </a:ext>
            </a:extLst>
          </p:cNvPr>
          <p:cNvSpPr/>
          <p:nvPr/>
        </p:nvSpPr>
        <p:spPr>
          <a:xfrm>
            <a:off x="8462620" y="4141897"/>
            <a:ext cx="282670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400">
                <a:latin typeface="Times New Roman" panose="02020603050405020304" pitchFamily="18" charset="0"/>
                <a:cs typeface="Times New Roman" panose="02020603050405020304" pitchFamily="18" charset="0"/>
              </a:rPr>
              <a:t>Time:      </a:t>
            </a:r>
            <a:r>
              <a:rPr lang="en-IN" sz="140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IN" sz="140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i+1</a:t>
            </a:r>
            <a:endParaRPr lang="en-IN" sz="14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E80BB90-35B8-0ABE-EECA-E69A61A8AA74}"/>
              </a:ext>
            </a:extLst>
          </p:cNvPr>
          <p:cNvSpPr/>
          <p:nvPr/>
        </p:nvSpPr>
        <p:spPr>
          <a:xfrm rot="16200000">
            <a:off x="7933487" y="5167708"/>
            <a:ext cx="76495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000"/>
              <a:t>State</a:t>
            </a:r>
            <a:endParaRPr lang="en-IN" sz="14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7CE2262-ACFE-3C26-412C-7476EC3AC170}"/>
              </a:ext>
            </a:extLst>
          </p:cNvPr>
          <p:cNvSpPr txBox="1"/>
          <p:nvPr/>
        </p:nvSpPr>
        <p:spPr>
          <a:xfrm>
            <a:off x="213727" y="5750240"/>
            <a:ext cx="79021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>
                <a:latin typeface="Times New Roman" panose="02020603050405020304" pitchFamily="18" charset="0"/>
                <a:cs typeface="Times New Roman" panose="02020603050405020304" pitchFamily="18" charset="0"/>
              </a:rPr>
              <a:t>Let’s see visualization of computing trellis and backtracking for soft decision decoding.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5A43973-9B6F-386A-96CF-FAA585C840B4}"/>
              </a:ext>
            </a:extLst>
          </p:cNvPr>
          <p:cNvSpPr/>
          <p:nvPr/>
        </p:nvSpPr>
        <p:spPr>
          <a:xfrm>
            <a:off x="904672" y="978207"/>
            <a:ext cx="1247775" cy="1007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344620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79383B-5374-4038-DD97-0229516140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412CB97-810A-740B-E671-A58286F53C56}"/>
              </a:ext>
            </a:extLst>
          </p:cNvPr>
          <p:cNvSpPr/>
          <p:nvPr/>
        </p:nvSpPr>
        <p:spPr>
          <a:xfrm>
            <a:off x="0" y="37185"/>
            <a:ext cx="12192000" cy="801016"/>
          </a:xfrm>
          <a:prstGeom prst="rect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N" sz="4000">
              <a:solidFill>
                <a:schemeClr val="tx1"/>
              </a:solidFill>
            </a:endParaRPr>
          </a:p>
        </p:txBody>
      </p:sp>
      <p:sp>
        <p:nvSpPr>
          <p:cNvPr id="3" name="Arrow: Pentagon 2">
            <a:extLst>
              <a:ext uri="{FF2B5EF4-FFF2-40B4-BE49-F238E27FC236}">
                <a16:creationId xmlns:a16="http://schemas.microsoft.com/office/drawing/2014/main" id="{AD050E39-EACA-40E9-78F8-F1DC6F11ADDB}"/>
              </a:ext>
            </a:extLst>
          </p:cNvPr>
          <p:cNvSpPr/>
          <p:nvPr/>
        </p:nvSpPr>
        <p:spPr>
          <a:xfrm rot="5400000">
            <a:off x="11438685" y="189482"/>
            <a:ext cx="691713" cy="460823"/>
          </a:xfrm>
          <a:prstGeom prst="homePlate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5E320F-8AF5-0AEB-E7D0-348A9C03D186}"/>
              </a:ext>
            </a:extLst>
          </p:cNvPr>
          <p:cNvSpPr txBox="1"/>
          <p:nvPr/>
        </p:nvSpPr>
        <p:spPr>
          <a:xfrm>
            <a:off x="434955" y="114527"/>
            <a:ext cx="58029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>
                <a:latin typeface="Britannic Bold" panose="020B0903060703020204" pitchFamily="34" charset="0"/>
              </a:rPr>
              <a:t>Soft Decision Decoding</a:t>
            </a:r>
            <a:endParaRPr lang="en-IN" sz="3600">
              <a:solidFill>
                <a:schemeClr val="tx1"/>
              </a:solidFill>
              <a:latin typeface="Britannic Bold" panose="020B0903060703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9720B0-9651-D4DB-3246-5F4C95A5D216}"/>
              </a:ext>
            </a:extLst>
          </p:cNvPr>
          <p:cNvSpPr txBox="1"/>
          <p:nvPr/>
        </p:nvSpPr>
        <p:spPr>
          <a:xfrm>
            <a:off x="786647" y="2112701"/>
            <a:ext cx="429019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600"/>
              <a:t>00</a:t>
            </a:r>
            <a:endParaRPr lang="en-IN" sz="16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118108-9959-00DD-B2C8-52D496EC7E18}"/>
              </a:ext>
            </a:extLst>
          </p:cNvPr>
          <p:cNvSpPr txBox="1"/>
          <p:nvPr/>
        </p:nvSpPr>
        <p:spPr>
          <a:xfrm>
            <a:off x="713661" y="3027558"/>
            <a:ext cx="57649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/>
              <a:t>0 1</a:t>
            </a:r>
            <a:endParaRPr lang="en-IN" sz="16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B6C8DE-0240-28F1-6C1A-69B92310BB59}"/>
              </a:ext>
            </a:extLst>
          </p:cNvPr>
          <p:cNvSpPr txBox="1"/>
          <p:nvPr/>
        </p:nvSpPr>
        <p:spPr>
          <a:xfrm>
            <a:off x="713661" y="3857142"/>
            <a:ext cx="57649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/>
              <a:t>1 0</a:t>
            </a:r>
            <a:endParaRPr lang="en-IN" sz="16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6AF2B8-61BA-5AF6-7FA1-9E76BE59255D}"/>
              </a:ext>
            </a:extLst>
          </p:cNvPr>
          <p:cNvSpPr txBox="1"/>
          <p:nvPr/>
        </p:nvSpPr>
        <p:spPr>
          <a:xfrm>
            <a:off x="701321" y="4812861"/>
            <a:ext cx="57649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/>
              <a:t>1 1</a:t>
            </a:r>
            <a:endParaRPr lang="en-IN" sz="16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51CC073-121A-79BB-EDFE-80DD33822FA5}"/>
              </a:ext>
            </a:extLst>
          </p:cNvPr>
          <p:cNvSpPr txBox="1"/>
          <p:nvPr/>
        </p:nvSpPr>
        <p:spPr>
          <a:xfrm>
            <a:off x="758871" y="1506817"/>
            <a:ext cx="7691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err="1">
                <a:latin typeface="Times New Roman" panose="02020603050405020304" pitchFamily="18" charset="0"/>
                <a:cs typeface="Times New Roman" panose="02020603050405020304" pitchFamily="18" charset="0"/>
              </a:rPr>
              <a:t>Rcvd</a:t>
            </a:r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IN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734EF0-A9DE-5D6F-4C0B-E07A61CA713F}"/>
              </a:ext>
            </a:extLst>
          </p:cNvPr>
          <p:cNvSpPr txBox="1"/>
          <p:nvPr/>
        </p:nvSpPr>
        <p:spPr>
          <a:xfrm>
            <a:off x="2030748" y="1506817"/>
            <a:ext cx="7691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/>
              <a:t>-1 -1</a:t>
            </a:r>
            <a:endParaRPr lang="en-IN" sz="16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1EF5BF-0308-C1A8-D1DF-6F1F699C1776}"/>
              </a:ext>
            </a:extLst>
          </p:cNvPr>
          <p:cNvSpPr txBox="1"/>
          <p:nvPr/>
        </p:nvSpPr>
        <p:spPr>
          <a:xfrm>
            <a:off x="3636702" y="1506817"/>
            <a:ext cx="7691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/>
              <a:t>-1 1</a:t>
            </a:r>
            <a:endParaRPr lang="en-IN" sz="16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280574-7C4A-6FAB-E8DE-451F2DBC5DF2}"/>
              </a:ext>
            </a:extLst>
          </p:cNvPr>
          <p:cNvSpPr txBox="1"/>
          <p:nvPr/>
        </p:nvSpPr>
        <p:spPr>
          <a:xfrm>
            <a:off x="5116823" y="1525507"/>
            <a:ext cx="7691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/>
              <a:t>-1 -1</a:t>
            </a:r>
            <a:endParaRPr lang="en-IN" sz="16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177CF40-186F-C3E9-380C-6CC266CA3089}"/>
              </a:ext>
            </a:extLst>
          </p:cNvPr>
          <p:cNvSpPr txBox="1"/>
          <p:nvPr/>
        </p:nvSpPr>
        <p:spPr>
          <a:xfrm>
            <a:off x="6849025" y="1553801"/>
            <a:ext cx="7691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/>
              <a:t>1 1</a:t>
            </a:r>
            <a:endParaRPr lang="en-IN" sz="16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516F51F-D5DC-D368-423D-EDFF08812707}"/>
              </a:ext>
            </a:extLst>
          </p:cNvPr>
          <p:cNvSpPr txBox="1"/>
          <p:nvPr/>
        </p:nvSpPr>
        <p:spPr>
          <a:xfrm>
            <a:off x="8425945" y="1553801"/>
            <a:ext cx="7691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/>
              <a:t>1 -1</a:t>
            </a:r>
            <a:endParaRPr lang="en-IN" sz="16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8416596-6D82-60F6-0832-778980F71066}"/>
              </a:ext>
            </a:extLst>
          </p:cNvPr>
          <p:cNvSpPr txBox="1"/>
          <p:nvPr/>
        </p:nvSpPr>
        <p:spPr>
          <a:xfrm>
            <a:off x="10002865" y="1620096"/>
            <a:ext cx="7691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/>
              <a:t>-1 1</a:t>
            </a:r>
            <a:endParaRPr lang="en-IN" sz="160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0D8B184-8DEA-C76A-77ED-3D99D6CD15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7815" y="2006247"/>
            <a:ext cx="10163908" cy="3225551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A8D1C563-13BF-8F8C-931B-5624F9CD245E}"/>
              </a:ext>
            </a:extLst>
          </p:cNvPr>
          <p:cNvSpPr/>
          <p:nvPr/>
        </p:nvSpPr>
        <p:spPr>
          <a:xfrm>
            <a:off x="904672" y="978207"/>
            <a:ext cx="1247775" cy="1007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673970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085E56-862C-D033-3430-6A5EF81B47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14737FA-6DD9-8F5F-3B28-4A6779C584FC}"/>
              </a:ext>
            </a:extLst>
          </p:cNvPr>
          <p:cNvSpPr/>
          <p:nvPr/>
        </p:nvSpPr>
        <p:spPr>
          <a:xfrm>
            <a:off x="0" y="37185"/>
            <a:ext cx="12192000" cy="801016"/>
          </a:xfrm>
          <a:prstGeom prst="rect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N" sz="4000">
              <a:solidFill>
                <a:schemeClr val="tx1"/>
              </a:solidFill>
            </a:endParaRPr>
          </a:p>
        </p:txBody>
      </p:sp>
      <p:sp>
        <p:nvSpPr>
          <p:cNvPr id="3" name="Arrow: Pentagon 2">
            <a:extLst>
              <a:ext uri="{FF2B5EF4-FFF2-40B4-BE49-F238E27FC236}">
                <a16:creationId xmlns:a16="http://schemas.microsoft.com/office/drawing/2014/main" id="{0ECAD3DE-F4CA-E077-1BB1-DEFC45339868}"/>
              </a:ext>
            </a:extLst>
          </p:cNvPr>
          <p:cNvSpPr/>
          <p:nvPr/>
        </p:nvSpPr>
        <p:spPr>
          <a:xfrm rot="5400000">
            <a:off x="11438685" y="189482"/>
            <a:ext cx="691713" cy="460823"/>
          </a:xfrm>
          <a:prstGeom prst="homePlate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57D729-DE1B-E3C2-5FA8-7AABC51BE2AE}"/>
              </a:ext>
            </a:extLst>
          </p:cNvPr>
          <p:cNvSpPr txBox="1"/>
          <p:nvPr/>
        </p:nvSpPr>
        <p:spPr>
          <a:xfrm>
            <a:off x="434955" y="114527"/>
            <a:ext cx="58029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>
                <a:latin typeface="Britannic Bold" panose="020B0903060703020204" pitchFamily="34" charset="0"/>
              </a:rPr>
              <a:t>Soft Decision Decoding</a:t>
            </a:r>
            <a:endParaRPr lang="en-IN" sz="3600">
              <a:solidFill>
                <a:schemeClr val="tx1"/>
              </a:solidFill>
              <a:latin typeface="Britannic Bold" panose="020B0903060703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339646-69D3-16CA-A246-9BF154CC0601}"/>
              </a:ext>
            </a:extLst>
          </p:cNvPr>
          <p:cNvSpPr txBox="1"/>
          <p:nvPr/>
        </p:nvSpPr>
        <p:spPr>
          <a:xfrm>
            <a:off x="755756" y="2081809"/>
            <a:ext cx="429019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600"/>
              <a:t>00</a:t>
            </a:r>
            <a:endParaRPr lang="en-IN" sz="16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8141B2-64C8-25ED-349E-C4623641F01D}"/>
              </a:ext>
            </a:extLst>
          </p:cNvPr>
          <p:cNvSpPr txBox="1"/>
          <p:nvPr/>
        </p:nvSpPr>
        <p:spPr>
          <a:xfrm>
            <a:off x="713661" y="3027558"/>
            <a:ext cx="57649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/>
              <a:t>0 1</a:t>
            </a:r>
            <a:endParaRPr lang="en-IN" sz="16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54C078-3DEE-30B5-C157-628330BA0741}"/>
              </a:ext>
            </a:extLst>
          </p:cNvPr>
          <p:cNvSpPr txBox="1"/>
          <p:nvPr/>
        </p:nvSpPr>
        <p:spPr>
          <a:xfrm>
            <a:off x="713661" y="3857142"/>
            <a:ext cx="57649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/>
              <a:t>1 0</a:t>
            </a:r>
            <a:endParaRPr lang="en-IN" sz="16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26D161-91AD-6511-B184-FAC3EC4E06B8}"/>
              </a:ext>
            </a:extLst>
          </p:cNvPr>
          <p:cNvSpPr txBox="1"/>
          <p:nvPr/>
        </p:nvSpPr>
        <p:spPr>
          <a:xfrm>
            <a:off x="701321" y="4812861"/>
            <a:ext cx="57649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/>
              <a:t>1 1</a:t>
            </a:r>
            <a:endParaRPr lang="en-IN" sz="16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35A219-250D-7DF9-3819-AAC64523F454}"/>
              </a:ext>
            </a:extLst>
          </p:cNvPr>
          <p:cNvSpPr txBox="1"/>
          <p:nvPr/>
        </p:nvSpPr>
        <p:spPr>
          <a:xfrm>
            <a:off x="758871" y="1506817"/>
            <a:ext cx="7691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err="1">
                <a:latin typeface="Times New Roman" panose="02020603050405020304" pitchFamily="18" charset="0"/>
                <a:cs typeface="Times New Roman" panose="02020603050405020304" pitchFamily="18" charset="0"/>
              </a:rPr>
              <a:t>Rcvd</a:t>
            </a:r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IN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1685F0-43F1-0422-A43E-E7B53C6DC55D}"/>
              </a:ext>
            </a:extLst>
          </p:cNvPr>
          <p:cNvSpPr txBox="1"/>
          <p:nvPr/>
        </p:nvSpPr>
        <p:spPr>
          <a:xfrm>
            <a:off x="2030748" y="1506817"/>
            <a:ext cx="7691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/>
              <a:t>-1 -1</a:t>
            </a:r>
            <a:endParaRPr lang="en-IN" sz="16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FD8FEBA-DA4B-CC4B-253F-F144CF31C31C}"/>
              </a:ext>
            </a:extLst>
          </p:cNvPr>
          <p:cNvSpPr txBox="1"/>
          <p:nvPr/>
        </p:nvSpPr>
        <p:spPr>
          <a:xfrm>
            <a:off x="3636702" y="1506817"/>
            <a:ext cx="7691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/>
              <a:t>-1 1</a:t>
            </a:r>
            <a:endParaRPr lang="en-IN" sz="16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E3F51D-07B8-CC64-F859-C3BA26F06613}"/>
              </a:ext>
            </a:extLst>
          </p:cNvPr>
          <p:cNvSpPr txBox="1"/>
          <p:nvPr/>
        </p:nvSpPr>
        <p:spPr>
          <a:xfrm>
            <a:off x="5116823" y="1525507"/>
            <a:ext cx="7691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/>
              <a:t>-1 -1</a:t>
            </a:r>
            <a:endParaRPr lang="en-IN" sz="16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882CB8C-B881-B66E-419B-2C26D5B744A4}"/>
              </a:ext>
            </a:extLst>
          </p:cNvPr>
          <p:cNvSpPr txBox="1"/>
          <p:nvPr/>
        </p:nvSpPr>
        <p:spPr>
          <a:xfrm>
            <a:off x="6849025" y="1553801"/>
            <a:ext cx="7691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/>
              <a:t>1 1</a:t>
            </a:r>
            <a:endParaRPr lang="en-IN" sz="16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CE1CD73-5D8F-9F04-7F4D-8C5923B9A5B7}"/>
              </a:ext>
            </a:extLst>
          </p:cNvPr>
          <p:cNvSpPr txBox="1"/>
          <p:nvPr/>
        </p:nvSpPr>
        <p:spPr>
          <a:xfrm>
            <a:off x="8425945" y="1553801"/>
            <a:ext cx="7691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/>
              <a:t>1 -1</a:t>
            </a:r>
            <a:endParaRPr lang="en-IN" sz="16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A09330C-DBA0-A083-BCC0-A6610D2E810F}"/>
              </a:ext>
            </a:extLst>
          </p:cNvPr>
          <p:cNvSpPr txBox="1"/>
          <p:nvPr/>
        </p:nvSpPr>
        <p:spPr>
          <a:xfrm>
            <a:off x="10002865" y="1620096"/>
            <a:ext cx="7691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/>
              <a:t>-1 1</a:t>
            </a:r>
            <a:endParaRPr lang="en-IN" sz="160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596E425-159B-BBC2-272F-3D10AFBB60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77815" y="1989133"/>
            <a:ext cx="10193831" cy="3265986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1A89C8FD-2F43-73B7-D36B-C7167BD28988}"/>
              </a:ext>
            </a:extLst>
          </p:cNvPr>
          <p:cNvSpPr/>
          <p:nvPr/>
        </p:nvSpPr>
        <p:spPr>
          <a:xfrm>
            <a:off x="904672" y="978207"/>
            <a:ext cx="1247775" cy="1007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762577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DB0CCE-80F7-12A5-4B64-C165246917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528A8D6-BB51-3305-D8E1-8F1F8A845CED}"/>
              </a:ext>
            </a:extLst>
          </p:cNvPr>
          <p:cNvSpPr/>
          <p:nvPr/>
        </p:nvSpPr>
        <p:spPr>
          <a:xfrm>
            <a:off x="0" y="37185"/>
            <a:ext cx="12192000" cy="801016"/>
          </a:xfrm>
          <a:prstGeom prst="rect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N" sz="4000">
              <a:solidFill>
                <a:schemeClr val="tx1"/>
              </a:solidFill>
            </a:endParaRPr>
          </a:p>
        </p:txBody>
      </p:sp>
      <p:sp>
        <p:nvSpPr>
          <p:cNvPr id="3" name="Arrow: Pentagon 2">
            <a:extLst>
              <a:ext uri="{FF2B5EF4-FFF2-40B4-BE49-F238E27FC236}">
                <a16:creationId xmlns:a16="http://schemas.microsoft.com/office/drawing/2014/main" id="{63233736-B4FE-8C84-B492-3D25F173DE7C}"/>
              </a:ext>
            </a:extLst>
          </p:cNvPr>
          <p:cNvSpPr/>
          <p:nvPr/>
        </p:nvSpPr>
        <p:spPr>
          <a:xfrm rot="5400000">
            <a:off x="11438685" y="189482"/>
            <a:ext cx="691713" cy="460823"/>
          </a:xfrm>
          <a:prstGeom prst="homePlate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6ECC29-7F8D-3765-B752-9FD62EE83EB5}"/>
              </a:ext>
            </a:extLst>
          </p:cNvPr>
          <p:cNvSpPr txBox="1"/>
          <p:nvPr/>
        </p:nvSpPr>
        <p:spPr>
          <a:xfrm>
            <a:off x="434955" y="114527"/>
            <a:ext cx="58029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>
                <a:latin typeface="Britannic Bold" panose="020B0903060703020204" pitchFamily="34" charset="0"/>
              </a:rPr>
              <a:t>Soft Decision Decoding</a:t>
            </a:r>
            <a:endParaRPr lang="en-IN" sz="3600">
              <a:solidFill>
                <a:schemeClr val="tx1"/>
              </a:solidFill>
              <a:latin typeface="Britannic Bold" panose="020B0903060703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E461D9-A6A4-553F-F8BB-9AEB61733EB3}"/>
              </a:ext>
            </a:extLst>
          </p:cNvPr>
          <p:cNvSpPr txBox="1"/>
          <p:nvPr/>
        </p:nvSpPr>
        <p:spPr>
          <a:xfrm>
            <a:off x="755755" y="2081809"/>
            <a:ext cx="429019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600"/>
              <a:t>00</a:t>
            </a:r>
            <a:endParaRPr lang="en-IN" sz="16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1E6326-D355-46C2-E4DF-F76ABACEF081}"/>
              </a:ext>
            </a:extLst>
          </p:cNvPr>
          <p:cNvSpPr txBox="1"/>
          <p:nvPr/>
        </p:nvSpPr>
        <p:spPr>
          <a:xfrm>
            <a:off x="713661" y="3027558"/>
            <a:ext cx="57649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/>
              <a:t>0 1</a:t>
            </a:r>
            <a:endParaRPr lang="en-IN" sz="16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BACAE3-B446-CF95-9C9D-1F289AE3FD22}"/>
              </a:ext>
            </a:extLst>
          </p:cNvPr>
          <p:cNvSpPr txBox="1"/>
          <p:nvPr/>
        </p:nvSpPr>
        <p:spPr>
          <a:xfrm>
            <a:off x="713661" y="3857142"/>
            <a:ext cx="57649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/>
              <a:t>1 0</a:t>
            </a:r>
            <a:endParaRPr lang="en-IN" sz="16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ED75BD6-9547-3137-00A1-A5029AA1A890}"/>
              </a:ext>
            </a:extLst>
          </p:cNvPr>
          <p:cNvSpPr txBox="1"/>
          <p:nvPr/>
        </p:nvSpPr>
        <p:spPr>
          <a:xfrm>
            <a:off x="701321" y="4812861"/>
            <a:ext cx="57649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/>
              <a:t>1 1</a:t>
            </a:r>
            <a:endParaRPr lang="en-IN" sz="16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B2B30E4-2BEA-486A-BE2D-C91B0D7D22AE}"/>
              </a:ext>
            </a:extLst>
          </p:cNvPr>
          <p:cNvSpPr txBox="1"/>
          <p:nvPr/>
        </p:nvSpPr>
        <p:spPr>
          <a:xfrm>
            <a:off x="758871" y="1506817"/>
            <a:ext cx="7691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err="1">
                <a:latin typeface="Times New Roman" panose="02020603050405020304" pitchFamily="18" charset="0"/>
                <a:cs typeface="Times New Roman" panose="02020603050405020304" pitchFamily="18" charset="0"/>
              </a:rPr>
              <a:t>Rcvd</a:t>
            </a:r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IN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3A4B6B-F851-1655-EAA7-133E68F7D68D}"/>
              </a:ext>
            </a:extLst>
          </p:cNvPr>
          <p:cNvSpPr txBox="1"/>
          <p:nvPr/>
        </p:nvSpPr>
        <p:spPr>
          <a:xfrm>
            <a:off x="2030748" y="1506817"/>
            <a:ext cx="7691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/>
              <a:t>-1 -1</a:t>
            </a:r>
            <a:endParaRPr lang="en-IN" sz="16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68E01C2-37F3-6855-837D-E0209102D0FF}"/>
              </a:ext>
            </a:extLst>
          </p:cNvPr>
          <p:cNvSpPr txBox="1"/>
          <p:nvPr/>
        </p:nvSpPr>
        <p:spPr>
          <a:xfrm>
            <a:off x="3636702" y="1506817"/>
            <a:ext cx="7691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/>
              <a:t>-1 1</a:t>
            </a:r>
            <a:endParaRPr lang="en-IN" sz="16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B75C902-8854-00F2-7BFB-868AD2804CEC}"/>
              </a:ext>
            </a:extLst>
          </p:cNvPr>
          <p:cNvSpPr txBox="1"/>
          <p:nvPr/>
        </p:nvSpPr>
        <p:spPr>
          <a:xfrm>
            <a:off x="5116823" y="1525507"/>
            <a:ext cx="7691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/>
              <a:t>-1 -1</a:t>
            </a:r>
            <a:endParaRPr lang="en-IN" sz="16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A7CCE9C-2234-AAD1-1B5D-3A2ADB45CEAA}"/>
              </a:ext>
            </a:extLst>
          </p:cNvPr>
          <p:cNvSpPr txBox="1"/>
          <p:nvPr/>
        </p:nvSpPr>
        <p:spPr>
          <a:xfrm>
            <a:off x="6849025" y="1553801"/>
            <a:ext cx="7691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/>
              <a:t>1 1</a:t>
            </a:r>
            <a:endParaRPr lang="en-IN" sz="16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5EB9D33-8E99-407D-0C08-3FECF48F8555}"/>
              </a:ext>
            </a:extLst>
          </p:cNvPr>
          <p:cNvSpPr txBox="1"/>
          <p:nvPr/>
        </p:nvSpPr>
        <p:spPr>
          <a:xfrm>
            <a:off x="8425945" y="1553801"/>
            <a:ext cx="7691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/>
              <a:t>1 -1</a:t>
            </a:r>
            <a:endParaRPr lang="en-IN" sz="16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F2E670B-7679-A7B9-FA66-C60A8BF5A7AB}"/>
              </a:ext>
            </a:extLst>
          </p:cNvPr>
          <p:cNvSpPr txBox="1"/>
          <p:nvPr/>
        </p:nvSpPr>
        <p:spPr>
          <a:xfrm>
            <a:off x="10002865" y="1620096"/>
            <a:ext cx="7691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/>
              <a:t>-1 1</a:t>
            </a:r>
            <a:endParaRPr lang="en-IN" sz="160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0356E00-AD32-C1CA-979E-CE8D838209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72992" y="1958650"/>
            <a:ext cx="10217687" cy="3273628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F90CFB4B-818F-6B55-CF24-9950C27794CE}"/>
              </a:ext>
            </a:extLst>
          </p:cNvPr>
          <p:cNvSpPr/>
          <p:nvPr/>
        </p:nvSpPr>
        <p:spPr>
          <a:xfrm>
            <a:off x="904672" y="987935"/>
            <a:ext cx="1247775" cy="1007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231999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B7F907-31B9-521C-D6CE-AAEE64BFF0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227BDB7-A31E-2BD4-36FB-A81646AA0D41}"/>
              </a:ext>
            </a:extLst>
          </p:cNvPr>
          <p:cNvSpPr/>
          <p:nvPr/>
        </p:nvSpPr>
        <p:spPr>
          <a:xfrm>
            <a:off x="0" y="37185"/>
            <a:ext cx="12192000" cy="801016"/>
          </a:xfrm>
          <a:prstGeom prst="rect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N" sz="4000">
              <a:solidFill>
                <a:schemeClr val="tx1"/>
              </a:solidFill>
            </a:endParaRPr>
          </a:p>
        </p:txBody>
      </p:sp>
      <p:sp>
        <p:nvSpPr>
          <p:cNvPr id="3" name="Arrow: Pentagon 2">
            <a:extLst>
              <a:ext uri="{FF2B5EF4-FFF2-40B4-BE49-F238E27FC236}">
                <a16:creationId xmlns:a16="http://schemas.microsoft.com/office/drawing/2014/main" id="{E1F885C1-7680-B3D7-22B0-A81A0F530E79}"/>
              </a:ext>
            </a:extLst>
          </p:cNvPr>
          <p:cNvSpPr/>
          <p:nvPr/>
        </p:nvSpPr>
        <p:spPr>
          <a:xfrm rot="5400000">
            <a:off x="11438685" y="189482"/>
            <a:ext cx="691713" cy="460823"/>
          </a:xfrm>
          <a:prstGeom prst="homePlate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50DBAA-0CF7-F5D3-7872-C009E1DAD4B4}"/>
              </a:ext>
            </a:extLst>
          </p:cNvPr>
          <p:cNvSpPr txBox="1"/>
          <p:nvPr/>
        </p:nvSpPr>
        <p:spPr>
          <a:xfrm>
            <a:off x="434955" y="114527"/>
            <a:ext cx="58029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>
                <a:latin typeface="Britannic Bold" panose="020B0903060703020204" pitchFamily="34" charset="0"/>
              </a:rPr>
              <a:t>Soft Decision Decoding</a:t>
            </a:r>
            <a:endParaRPr lang="en-IN" sz="3600">
              <a:solidFill>
                <a:schemeClr val="tx1"/>
              </a:solidFill>
              <a:latin typeface="Britannic Bold" panose="020B0903060703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C614D3-16A2-B1C0-6817-59EFD2010259}"/>
              </a:ext>
            </a:extLst>
          </p:cNvPr>
          <p:cNvSpPr txBox="1"/>
          <p:nvPr/>
        </p:nvSpPr>
        <p:spPr>
          <a:xfrm>
            <a:off x="786647" y="2071511"/>
            <a:ext cx="429019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600"/>
              <a:t>00</a:t>
            </a:r>
            <a:endParaRPr lang="en-IN" sz="16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60F950-C3B4-4715-2DCD-CB3403CC3CDB}"/>
              </a:ext>
            </a:extLst>
          </p:cNvPr>
          <p:cNvSpPr txBox="1"/>
          <p:nvPr/>
        </p:nvSpPr>
        <p:spPr>
          <a:xfrm>
            <a:off x="713661" y="3027558"/>
            <a:ext cx="57649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/>
              <a:t>0 1</a:t>
            </a:r>
            <a:endParaRPr lang="en-IN" sz="16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6ED010C-C9B8-F9BF-59CB-38D0FCDA149C}"/>
              </a:ext>
            </a:extLst>
          </p:cNvPr>
          <p:cNvSpPr txBox="1"/>
          <p:nvPr/>
        </p:nvSpPr>
        <p:spPr>
          <a:xfrm>
            <a:off x="713661" y="3857142"/>
            <a:ext cx="57649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/>
              <a:t>1 0</a:t>
            </a:r>
            <a:endParaRPr lang="en-IN" sz="16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09DD07E-05B7-2093-5468-6329B998F620}"/>
              </a:ext>
            </a:extLst>
          </p:cNvPr>
          <p:cNvSpPr txBox="1"/>
          <p:nvPr/>
        </p:nvSpPr>
        <p:spPr>
          <a:xfrm>
            <a:off x="701321" y="4812861"/>
            <a:ext cx="57649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/>
              <a:t>1 1</a:t>
            </a:r>
            <a:endParaRPr lang="en-IN" sz="16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2EA77EC-E2F6-686D-67DE-E9E62D4A40AB}"/>
              </a:ext>
            </a:extLst>
          </p:cNvPr>
          <p:cNvSpPr txBox="1"/>
          <p:nvPr/>
        </p:nvSpPr>
        <p:spPr>
          <a:xfrm>
            <a:off x="758871" y="1506817"/>
            <a:ext cx="7691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err="1">
                <a:latin typeface="Times New Roman" panose="02020603050405020304" pitchFamily="18" charset="0"/>
                <a:cs typeface="Times New Roman" panose="02020603050405020304" pitchFamily="18" charset="0"/>
              </a:rPr>
              <a:t>Rcvd</a:t>
            </a:r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IN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F92E47A-6DF5-9D61-B6F6-F83C0B7A5935}"/>
              </a:ext>
            </a:extLst>
          </p:cNvPr>
          <p:cNvSpPr txBox="1"/>
          <p:nvPr/>
        </p:nvSpPr>
        <p:spPr>
          <a:xfrm>
            <a:off x="2030748" y="1506817"/>
            <a:ext cx="7691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/>
              <a:t>-1 -1</a:t>
            </a:r>
            <a:endParaRPr lang="en-IN" sz="16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433BF6B-3A09-FA47-02A7-495172187C3A}"/>
              </a:ext>
            </a:extLst>
          </p:cNvPr>
          <p:cNvSpPr txBox="1"/>
          <p:nvPr/>
        </p:nvSpPr>
        <p:spPr>
          <a:xfrm>
            <a:off x="3636702" y="1506817"/>
            <a:ext cx="7691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/>
              <a:t>-1 1</a:t>
            </a:r>
            <a:endParaRPr lang="en-IN" sz="16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940EBD5-F7EB-BA8D-5A5D-40C4D9706593}"/>
              </a:ext>
            </a:extLst>
          </p:cNvPr>
          <p:cNvSpPr txBox="1"/>
          <p:nvPr/>
        </p:nvSpPr>
        <p:spPr>
          <a:xfrm>
            <a:off x="5116823" y="1525507"/>
            <a:ext cx="7691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/>
              <a:t>-1 -1</a:t>
            </a:r>
            <a:endParaRPr lang="en-IN" sz="16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809CE46-721D-B075-1EEF-68EE82B39683}"/>
              </a:ext>
            </a:extLst>
          </p:cNvPr>
          <p:cNvSpPr txBox="1"/>
          <p:nvPr/>
        </p:nvSpPr>
        <p:spPr>
          <a:xfrm>
            <a:off x="6849025" y="1553801"/>
            <a:ext cx="7691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/>
              <a:t>1 1</a:t>
            </a:r>
            <a:endParaRPr lang="en-IN" sz="16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703BF15-57F4-1E62-4C05-D59936894835}"/>
              </a:ext>
            </a:extLst>
          </p:cNvPr>
          <p:cNvSpPr txBox="1"/>
          <p:nvPr/>
        </p:nvSpPr>
        <p:spPr>
          <a:xfrm>
            <a:off x="8425945" y="1553801"/>
            <a:ext cx="7691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/>
              <a:t>1 -1</a:t>
            </a:r>
            <a:endParaRPr lang="en-IN" sz="16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EE99742-40DD-2E70-0F35-6CBF8CE038E2}"/>
              </a:ext>
            </a:extLst>
          </p:cNvPr>
          <p:cNvSpPr txBox="1"/>
          <p:nvPr/>
        </p:nvSpPr>
        <p:spPr>
          <a:xfrm>
            <a:off x="10002865" y="1620096"/>
            <a:ext cx="7691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/>
              <a:t>-1 1</a:t>
            </a:r>
            <a:endParaRPr lang="en-IN" sz="160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7168062-BAC7-FAFE-3EE7-7AF5B28A98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72992" y="1958650"/>
            <a:ext cx="10235246" cy="3279254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C3390C93-8DBC-06A3-F823-B286F88B60BC}"/>
              </a:ext>
            </a:extLst>
          </p:cNvPr>
          <p:cNvSpPr/>
          <p:nvPr/>
        </p:nvSpPr>
        <p:spPr>
          <a:xfrm>
            <a:off x="904672" y="978207"/>
            <a:ext cx="1247775" cy="1007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477146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32C4F5-B0D4-04CB-6E5C-59876A087F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051BDA4-FEE9-570D-1792-1E6E0DEB0CD7}"/>
              </a:ext>
            </a:extLst>
          </p:cNvPr>
          <p:cNvSpPr/>
          <p:nvPr/>
        </p:nvSpPr>
        <p:spPr>
          <a:xfrm>
            <a:off x="0" y="37185"/>
            <a:ext cx="12192000" cy="801016"/>
          </a:xfrm>
          <a:prstGeom prst="rect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N" sz="4000">
              <a:solidFill>
                <a:schemeClr val="tx1"/>
              </a:solidFill>
            </a:endParaRPr>
          </a:p>
        </p:txBody>
      </p:sp>
      <p:sp>
        <p:nvSpPr>
          <p:cNvPr id="3" name="Arrow: Pentagon 2">
            <a:extLst>
              <a:ext uri="{FF2B5EF4-FFF2-40B4-BE49-F238E27FC236}">
                <a16:creationId xmlns:a16="http://schemas.microsoft.com/office/drawing/2014/main" id="{5EB73313-043B-6D05-2CAB-2042BFB59D00}"/>
              </a:ext>
            </a:extLst>
          </p:cNvPr>
          <p:cNvSpPr/>
          <p:nvPr/>
        </p:nvSpPr>
        <p:spPr>
          <a:xfrm rot="5400000">
            <a:off x="11438685" y="189482"/>
            <a:ext cx="691713" cy="460823"/>
          </a:xfrm>
          <a:prstGeom prst="homePlate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3FECCF-CDCE-F0B0-2A7B-A6CEA0C0AF8A}"/>
              </a:ext>
            </a:extLst>
          </p:cNvPr>
          <p:cNvSpPr txBox="1"/>
          <p:nvPr/>
        </p:nvSpPr>
        <p:spPr>
          <a:xfrm>
            <a:off x="434955" y="114527"/>
            <a:ext cx="58029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>
                <a:latin typeface="Britannic Bold" panose="020B0903060703020204" pitchFamily="34" charset="0"/>
              </a:rPr>
              <a:t>Soft Decision Decoding</a:t>
            </a:r>
            <a:endParaRPr lang="en-IN" sz="3600">
              <a:solidFill>
                <a:schemeClr val="tx1"/>
              </a:solidFill>
              <a:latin typeface="Britannic Bold" panose="020B0903060703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6D3704-4852-5F3A-C372-3437A939D1BE}"/>
              </a:ext>
            </a:extLst>
          </p:cNvPr>
          <p:cNvSpPr txBox="1"/>
          <p:nvPr/>
        </p:nvSpPr>
        <p:spPr>
          <a:xfrm>
            <a:off x="776350" y="2133295"/>
            <a:ext cx="429019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600"/>
              <a:t>00</a:t>
            </a:r>
            <a:endParaRPr lang="en-IN" sz="16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2596AD-7466-CDFA-2EC3-54A3B8A44B9A}"/>
              </a:ext>
            </a:extLst>
          </p:cNvPr>
          <p:cNvSpPr txBox="1"/>
          <p:nvPr/>
        </p:nvSpPr>
        <p:spPr>
          <a:xfrm>
            <a:off x="713661" y="3027558"/>
            <a:ext cx="57649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/>
              <a:t>0 1</a:t>
            </a:r>
            <a:endParaRPr lang="en-IN" sz="16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5079D1-8D83-4734-5802-26186896DF0A}"/>
              </a:ext>
            </a:extLst>
          </p:cNvPr>
          <p:cNvSpPr txBox="1"/>
          <p:nvPr/>
        </p:nvSpPr>
        <p:spPr>
          <a:xfrm>
            <a:off x="713661" y="3857142"/>
            <a:ext cx="57649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/>
              <a:t>1 0</a:t>
            </a:r>
            <a:endParaRPr lang="en-IN" sz="16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8C58A1-B93B-6BC8-960A-D458B7B4B0AA}"/>
              </a:ext>
            </a:extLst>
          </p:cNvPr>
          <p:cNvSpPr txBox="1"/>
          <p:nvPr/>
        </p:nvSpPr>
        <p:spPr>
          <a:xfrm>
            <a:off x="701321" y="4812861"/>
            <a:ext cx="57649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/>
              <a:t>1 1</a:t>
            </a:r>
            <a:endParaRPr lang="en-IN" sz="16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39D7BE-FFB5-6856-3434-FB72DFFDFB74}"/>
              </a:ext>
            </a:extLst>
          </p:cNvPr>
          <p:cNvSpPr txBox="1"/>
          <p:nvPr/>
        </p:nvSpPr>
        <p:spPr>
          <a:xfrm>
            <a:off x="758871" y="1506817"/>
            <a:ext cx="7691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err="1">
                <a:latin typeface="Times New Roman" panose="02020603050405020304" pitchFamily="18" charset="0"/>
                <a:cs typeface="Times New Roman" panose="02020603050405020304" pitchFamily="18" charset="0"/>
              </a:rPr>
              <a:t>Rcvd</a:t>
            </a:r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IN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D5FAD9-7C19-3808-FAF7-C88F12F8B0BA}"/>
              </a:ext>
            </a:extLst>
          </p:cNvPr>
          <p:cNvSpPr txBox="1"/>
          <p:nvPr/>
        </p:nvSpPr>
        <p:spPr>
          <a:xfrm>
            <a:off x="2030748" y="1506817"/>
            <a:ext cx="7691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/>
              <a:t>-1 -1</a:t>
            </a:r>
            <a:endParaRPr lang="en-IN" sz="16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35E99EA-A3B8-5214-4F3B-2E15B2B9AD7D}"/>
              </a:ext>
            </a:extLst>
          </p:cNvPr>
          <p:cNvSpPr txBox="1"/>
          <p:nvPr/>
        </p:nvSpPr>
        <p:spPr>
          <a:xfrm>
            <a:off x="3636702" y="1506817"/>
            <a:ext cx="7691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/>
              <a:t>-1 1</a:t>
            </a:r>
            <a:endParaRPr lang="en-IN" sz="16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5FCAEBC-2212-9A0E-EF59-745B32BF1354}"/>
              </a:ext>
            </a:extLst>
          </p:cNvPr>
          <p:cNvSpPr txBox="1"/>
          <p:nvPr/>
        </p:nvSpPr>
        <p:spPr>
          <a:xfrm>
            <a:off x="5116823" y="1525507"/>
            <a:ext cx="7691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/>
              <a:t>-1 -1</a:t>
            </a:r>
            <a:endParaRPr lang="en-IN" sz="16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7806083-2CBD-F192-065D-7F07567C0EBC}"/>
              </a:ext>
            </a:extLst>
          </p:cNvPr>
          <p:cNvSpPr txBox="1"/>
          <p:nvPr/>
        </p:nvSpPr>
        <p:spPr>
          <a:xfrm>
            <a:off x="6849025" y="1553801"/>
            <a:ext cx="7691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/>
              <a:t>1 1</a:t>
            </a:r>
            <a:endParaRPr lang="en-IN" sz="16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ED4DB7B-8739-08FF-CED0-8169ACEB3FAB}"/>
              </a:ext>
            </a:extLst>
          </p:cNvPr>
          <p:cNvSpPr txBox="1"/>
          <p:nvPr/>
        </p:nvSpPr>
        <p:spPr>
          <a:xfrm>
            <a:off x="8425945" y="1553801"/>
            <a:ext cx="7691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/>
              <a:t>1 -1</a:t>
            </a:r>
            <a:endParaRPr lang="en-IN" sz="16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CDB4E51-01D1-BB5A-ABB6-9DE47CBCDDED}"/>
              </a:ext>
            </a:extLst>
          </p:cNvPr>
          <p:cNvSpPr txBox="1"/>
          <p:nvPr/>
        </p:nvSpPr>
        <p:spPr>
          <a:xfrm>
            <a:off x="10002865" y="1620096"/>
            <a:ext cx="7691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/>
              <a:t>-1 1</a:t>
            </a:r>
            <a:endParaRPr lang="en-IN" sz="160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C77D93A-98C7-2BF2-B232-D45C80A249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15666" y="1986944"/>
            <a:ext cx="9876986" cy="3164471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5590CA60-85FE-0BCD-2A79-3140D4C211E9}"/>
              </a:ext>
            </a:extLst>
          </p:cNvPr>
          <p:cNvSpPr/>
          <p:nvPr/>
        </p:nvSpPr>
        <p:spPr>
          <a:xfrm>
            <a:off x="904672" y="978207"/>
            <a:ext cx="1247775" cy="1007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593736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55D312-F2B8-CA05-EF4E-1A0A74731F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C480876-C72A-64D0-CBC3-D95B71844FC0}"/>
              </a:ext>
            </a:extLst>
          </p:cNvPr>
          <p:cNvSpPr/>
          <p:nvPr/>
        </p:nvSpPr>
        <p:spPr>
          <a:xfrm>
            <a:off x="0" y="37185"/>
            <a:ext cx="12192000" cy="801016"/>
          </a:xfrm>
          <a:prstGeom prst="rect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N" sz="4000">
              <a:solidFill>
                <a:schemeClr val="tx1"/>
              </a:solidFill>
            </a:endParaRPr>
          </a:p>
        </p:txBody>
      </p:sp>
      <p:sp>
        <p:nvSpPr>
          <p:cNvPr id="3" name="Arrow: Pentagon 2">
            <a:extLst>
              <a:ext uri="{FF2B5EF4-FFF2-40B4-BE49-F238E27FC236}">
                <a16:creationId xmlns:a16="http://schemas.microsoft.com/office/drawing/2014/main" id="{395D34B7-22E2-BDA4-61D8-09B30E84A8BB}"/>
              </a:ext>
            </a:extLst>
          </p:cNvPr>
          <p:cNvSpPr/>
          <p:nvPr/>
        </p:nvSpPr>
        <p:spPr>
          <a:xfrm rot="5400000">
            <a:off x="11438685" y="189482"/>
            <a:ext cx="691713" cy="460823"/>
          </a:xfrm>
          <a:prstGeom prst="homePlate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B58DCE-6601-6859-A5FB-0C9B76CC28D5}"/>
              </a:ext>
            </a:extLst>
          </p:cNvPr>
          <p:cNvSpPr txBox="1"/>
          <p:nvPr/>
        </p:nvSpPr>
        <p:spPr>
          <a:xfrm>
            <a:off x="434955" y="114527"/>
            <a:ext cx="58029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>
                <a:latin typeface="Britannic Bold" panose="020B0903060703020204" pitchFamily="34" charset="0"/>
              </a:rPr>
              <a:t>Soft Decision Decoding</a:t>
            </a:r>
            <a:endParaRPr lang="en-IN" sz="3600">
              <a:solidFill>
                <a:schemeClr val="tx1"/>
              </a:solidFill>
              <a:latin typeface="Britannic Bold" panose="020B0903060703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883AC3-CD7A-E93C-EBBE-D5409D2B46D3}"/>
              </a:ext>
            </a:extLst>
          </p:cNvPr>
          <p:cNvSpPr txBox="1"/>
          <p:nvPr/>
        </p:nvSpPr>
        <p:spPr>
          <a:xfrm>
            <a:off x="786647" y="2071511"/>
            <a:ext cx="429019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600"/>
              <a:t>00</a:t>
            </a:r>
            <a:endParaRPr lang="en-IN" sz="16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16B76D-48A8-8701-4F51-376C87FF921A}"/>
              </a:ext>
            </a:extLst>
          </p:cNvPr>
          <p:cNvSpPr txBox="1"/>
          <p:nvPr/>
        </p:nvSpPr>
        <p:spPr>
          <a:xfrm>
            <a:off x="713661" y="3027558"/>
            <a:ext cx="57649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/>
              <a:t>0 1</a:t>
            </a:r>
            <a:endParaRPr lang="en-IN" sz="16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1C75263-5607-87BD-6491-A2C3B15A53A2}"/>
              </a:ext>
            </a:extLst>
          </p:cNvPr>
          <p:cNvSpPr txBox="1"/>
          <p:nvPr/>
        </p:nvSpPr>
        <p:spPr>
          <a:xfrm>
            <a:off x="713661" y="3857142"/>
            <a:ext cx="57649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/>
              <a:t>1 0</a:t>
            </a:r>
            <a:endParaRPr lang="en-IN" sz="16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A07CD3-0439-8168-5CC1-26F77D447513}"/>
              </a:ext>
            </a:extLst>
          </p:cNvPr>
          <p:cNvSpPr txBox="1"/>
          <p:nvPr/>
        </p:nvSpPr>
        <p:spPr>
          <a:xfrm>
            <a:off x="701321" y="4812861"/>
            <a:ext cx="57649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/>
              <a:t>1 1</a:t>
            </a:r>
            <a:endParaRPr lang="en-IN" sz="16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0FA9B40-BF81-1262-9EC6-160EDBC71A2F}"/>
              </a:ext>
            </a:extLst>
          </p:cNvPr>
          <p:cNvSpPr txBox="1"/>
          <p:nvPr/>
        </p:nvSpPr>
        <p:spPr>
          <a:xfrm>
            <a:off x="758871" y="1506817"/>
            <a:ext cx="7691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err="1">
                <a:latin typeface="Times New Roman" panose="02020603050405020304" pitchFamily="18" charset="0"/>
                <a:cs typeface="Times New Roman" panose="02020603050405020304" pitchFamily="18" charset="0"/>
              </a:rPr>
              <a:t>Rcvd</a:t>
            </a:r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IN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445542B-05B2-B51F-C230-C9BD7A3CD0DB}"/>
              </a:ext>
            </a:extLst>
          </p:cNvPr>
          <p:cNvSpPr txBox="1"/>
          <p:nvPr/>
        </p:nvSpPr>
        <p:spPr>
          <a:xfrm>
            <a:off x="2030748" y="1506817"/>
            <a:ext cx="7691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/>
              <a:t>-1 -1</a:t>
            </a:r>
            <a:endParaRPr lang="en-IN" sz="16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CF35D72-D919-6111-E4A9-C525DFF025D5}"/>
              </a:ext>
            </a:extLst>
          </p:cNvPr>
          <p:cNvSpPr txBox="1"/>
          <p:nvPr/>
        </p:nvSpPr>
        <p:spPr>
          <a:xfrm>
            <a:off x="3636702" y="1506817"/>
            <a:ext cx="7691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/>
              <a:t>-1 1</a:t>
            </a:r>
            <a:endParaRPr lang="en-IN" sz="16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ED89CCC-9A48-3F45-7074-1EE46DDD7A29}"/>
              </a:ext>
            </a:extLst>
          </p:cNvPr>
          <p:cNvSpPr txBox="1"/>
          <p:nvPr/>
        </p:nvSpPr>
        <p:spPr>
          <a:xfrm>
            <a:off x="5116823" y="1525507"/>
            <a:ext cx="7691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/>
              <a:t>-1 -1</a:t>
            </a:r>
            <a:endParaRPr lang="en-IN" sz="16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5BCCABC-2381-2083-53BA-E3D971538035}"/>
              </a:ext>
            </a:extLst>
          </p:cNvPr>
          <p:cNvSpPr txBox="1"/>
          <p:nvPr/>
        </p:nvSpPr>
        <p:spPr>
          <a:xfrm>
            <a:off x="6849025" y="1553801"/>
            <a:ext cx="7691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/>
              <a:t>1 1</a:t>
            </a:r>
            <a:endParaRPr lang="en-IN" sz="16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87C8C2D-8A3B-02E6-5C55-46285E82B9EC}"/>
              </a:ext>
            </a:extLst>
          </p:cNvPr>
          <p:cNvSpPr txBox="1"/>
          <p:nvPr/>
        </p:nvSpPr>
        <p:spPr>
          <a:xfrm>
            <a:off x="8425945" y="1553801"/>
            <a:ext cx="7691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/>
              <a:t>1 -1</a:t>
            </a:r>
            <a:endParaRPr lang="en-IN" sz="16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C3C398A-C369-C35C-27E3-6E08BA90E00B}"/>
              </a:ext>
            </a:extLst>
          </p:cNvPr>
          <p:cNvSpPr txBox="1"/>
          <p:nvPr/>
        </p:nvSpPr>
        <p:spPr>
          <a:xfrm>
            <a:off x="10002865" y="1620096"/>
            <a:ext cx="7691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/>
              <a:t>-1 1</a:t>
            </a:r>
            <a:endParaRPr lang="en-IN" sz="160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227B51D-2DD0-99B4-1A34-A9DDD5BCE8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77816" y="1959825"/>
            <a:ext cx="10231578" cy="327807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1E34F0E-9009-6CF9-9774-D3E26EB82D77}"/>
              </a:ext>
            </a:extLst>
          </p:cNvPr>
          <p:cNvSpPr txBox="1"/>
          <p:nvPr/>
        </p:nvSpPr>
        <p:spPr>
          <a:xfrm flipH="1">
            <a:off x="2325503" y="5488977"/>
            <a:ext cx="93402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/>
              <a:t>  1</a:t>
            </a:r>
            <a:endParaRPr lang="en-IN" sz="20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DE900A6-2301-98DF-30BE-69DF49D97126}"/>
              </a:ext>
            </a:extLst>
          </p:cNvPr>
          <p:cNvSpPr txBox="1"/>
          <p:nvPr/>
        </p:nvSpPr>
        <p:spPr>
          <a:xfrm flipH="1">
            <a:off x="578753" y="5432384"/>
            <a:ext cx="879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Msg:</a:t>
            </a:r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5F07FCF-9AAD-F5EC-0349-CE67D8335DF2}"/>
              </a:ext>
            </a:extLst>
          </p:cNvPr>
          <p:cNvSpPr txBox="1"/>
          <p:nvPr/>
        </p:nvSpPr>
        <p:spPr>
          <a:xfrm flipH="1">
            <a:off x="3874106" y="5545512"/>
            <a:ext cx="93402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/>
              <a:t>  0</a:t>
            </a:r>
            <a:endParaRPr lang="en-IN" sz="20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CCF2C4E-9FB9-D6A3-1EE1-9B00BB25E9AC}"/>
              </a:ext>
            </a:extLst>
          </p:cNvPr>
          <p:cNvSpPr txBox="1"/>
          <p:nvPr/>
        </p:nvSpPr>
        <p:spPr>
          <a:xfrm flipH="1">
            <a:off x="5456053" y="5502664"/>
            <a:ext cx="93402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/>
              <a:t>  1</a:t>
            </a:r>
            <a:endParaRPr lang="en-IN" sz="200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1392045-5B74-3053-D24B-7D191EABD9B6}"/>
              </a:ext>
            </a:extLst>
          </p:cNvPr>
          <p:cNvSpPr txBox="1"/>
          <p:nvPr/>
        </p:nvSpPr>
        <p:spPr>
          <a:xfrm flipH="1">
            <a:off x="7038000" y="5500642"/>
            <a:ext cx="93402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/>
              <a:t>  1</a:t>
            </a:r>
            <a:endParaRPr lang="en-IN" sz="20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B829329-744F-336A-354C-548E0F7D3958}"/>
              </a:ext>
            </a:extLst>
          </p:cNvPr>
          <p:cNvSpPr txBox="1"/>
          <p:nvPr/>
        </p:nvSpPr>
        <p:spPr>
          <a:xfrm flipH="1">
            <a:off x="8677947" y="5545512"/>
            <a:ext cx="93402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/>
              <a:t>  0</a:t>
            </a:r>
            <a:endParaRPr lang="en-IN" sz="20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9844F4A-F77D-A1A3-7BEB-F979A600F6E6}"/>
              </a:ext>
            </a:extLst>
          </p:cNvPr>
          <p:cNvSpPr txBox="1"/>
          <p:nvPr/>
        </p:nvSpPr>
        <p:spPr>
          <a:xfrm flipH="1">
            <a:off x="10387445" y="5545512"/>
            <a:ext cx="93402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/>
              <a:t>  0</a:t>
            </a:r>
            <a:endParaRPr lang="en-IN" sz="200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55E7148-AD2A-7D29-35D5-20D9934FB237}"/>
              </a:ext>
            </a:extLst>
          </p:cNvPr>
          <p:cNvSpPr/>
          <p:nvPr/>
        </p:nvSpPr>
        <p:spPr>
          <a:xfrm>
            <a:off x="904672" y="978207"/>
            <a:ext cx="1247775" cy="1007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2014752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177C5E-EA7E-E5C8-7291-A016E08EF8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6AE1C66-E5C8-0612-E5C4-039E980E4C92}"/>
              </a:ext>
            </a:extLst>
          </p:cNvPr>
          <p:cNvSpPr/>
          <p:nvPr/>
        </p:nvSpPr>
        <p:spPr>
          <a:xfrm>
            <a:off x="0" y="37185"/>
            <a:ext cx="12192000" cy="801016"/>
          </a:xfrm>
          <a:prstGeom prst="rect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N" sz="4000">
              <a:solidFill>
                <a:schemeClr val="tx1"/>
              </a:solidFill>
            </a:endParaRPr>
          </a:p>
        </p:txBody>
      </p:sp>
      <p:sp>
        <p:nvSpPr>
          <p:cNvPr id="3" name="Arrow: Pentagon 2">
            <a:extLst>
              <a:ext uri="{FF2B5EF4-FFF2-40B4-BE49-F238E27FC236}">
                <a16:creationId xmlns:a16="http://schemas.microsoft.com/office/drawing/2014/main" id="{FB5499D1-BCDC-89EB-6234-448DAA02DDD3}"/>
              </a:ext>
            </a:extLst>
          </p:cNvPr>
          <p:cNvSpPr/>
          <p:nvPr/>
        </p:nvSpPr>
        <p:spPr>
          <a:xfrm rot="5400000">
            <a:off x="11438685" y="189482"/>
            <a:ext cx="691713" cy="460823"/>
          </a:xfrm>
          <a:prstGeom prst="homePlate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3EDDBE-3723-820D-B357-64D55C24D99B}"/>
              </a:ext>
            </a:extLst>
          </p:cNvPr>
          <p:cNvSpPr txBox="1"/>
          <p:nvPr/>
        </p:nvSpPr>
        <p:spPr>
          <a:xfrm>
            <a:off x="434955" y="114527"/>
            <a:ext cx="87793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spc="220"/>
              <a:t>Simulation results</a:t>
            </a:r>
            <a:endParaRPr lang="en-IN" sz="1100">
              <a:solidFill>
                <a:schemeClr val="tx1"/>
              </a:solidFill>
              <a:latin typeface="Britannic Bold" panose="020B0903060703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EF1E4E-6FFE-0956-C39C-E2C2D7C0D376}"/>
              </a:ext>
            </a:extLst>
          </p:cNvPr>
          <p:cNvSpPr txBox="1"/>
          <p:nvPr/>
        </p:nvSpPr>
        <p:spPr>
          <a:xfrm>
            <a:off x="139528" y="1213416"/>
            <a:ext cx="126270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>
                <a:latin typeface="Times New Roman" panose="02020603050405020304" pitchFamily="18" charset="0"/>
                <a:cs typeface="Times New Roman" panose="02020603050405020304" pitchFamily="18" charset="0"/>
              </a:rPr>
              <a:t>The plots depict the performance of the Viterbi hard and soft decoders for different rates and constraint lengths.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E0411AE-E1EE-5AD5-EAE7-680D02D627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4" r="8100"/>
          <a:stretch/>
        </p:blipFill>
        <p:spPr>
          <a:xfrm>
            <a:off x="95601" y="2783096"/>
            <a:ext cx="4141120" cy="332232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EFBCFC6-C591-FC50-4763-BF86A49A88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90" r="9472"/>
          <a:stretch/>
        </p:blipFill>
        <p:spPr>
          <a:xfrm>
            <a:off x="4236720" y="2850219"/>
            <a:ext cx="4043680" cy="318807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F2E5107-1F0D-789C-C911-2987998FF0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02"/>
          <a:stretch/>
        </p:blipFill>
        <p:spPr>
          <a:xfrm>
            <a:off x="8280400" y="2925335"/>
            <a:ext cx="3816000" cy="27940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D47BF163-7142-2B5E-EC9B-EF0CB43C4A23}"/>
              </a:ext>
            </a:extLst>
          </p:cNvPr>
          <p:cNvSpPr/>
          <p:nvPr/>
        </p:nvSpPr>
        <p:spPr>
          <a:xfrm>
            <a:off x="904672" y="978207"/>
            <a:ext cx="1247775" cy="1007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7252499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77078C-BCE4-C00E-A25F-F61CE94D28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B9D5D17-CA1F-1709-9B9F-513EE96F33B0}"/>
              </a:ext>
            </a:extLst>
          </p:cNvPr>
          <p:cNvSpPr/>
          <p:nvPr/>
        </p:nvSpPr>
        <p:spPr>
          <a:xfrm>
            <a:off x="0" y="37185"/>
            <a:ext cx="12192000" cy="801016"/>
          </a:xfrm>
          <a:prstGeom prst="rect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N" sz="4000">
              <a:solidFill>
                <a:schemeClr val="tx1"/>
              </a:solidFill>
            </a:endParaRPr>
          </a:p>
        </p:txBody>
      </p:sp>
      <p:sp>
        <p:nvSpPr>
          <p:cNvPr id="3" name="Arrow: Pentagon 2">
            <a:extLst>
              <a:ext uri="{FF2B5EF4-FFF2-40B4-BE49-F238E27FC236}">
                <a16:creationId xmlns:a16="http://schemas.microsoft.com/office/drawing/2014/main" id="{7B04B759-8F54-8C77-1972-01F223C58BDE}"/>
              </a:ext>
            </a:extLst>
          </p:cNvPr>
          <p:cNvSpPr/>
          <p:nvPr/>
        </p:nvSpPr>
        <p:spPr>
          <a:xfrm rot="5400000">
            <a:off x="11438685" y="189482"/>
            <a:ext cx="691713" cy="460823"/>
          </a:xfrm>
          <a:prstGeom prst="homePlate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0FA6EA-4979-623F-D099-128E8B356960}"/>
              </a:ext>
            </a:extLst>
          </p:cNvPr>
          <p:cNvSpPr txBox="1"/>
          <p:nvPr/>
        </p:nvSpPr>
        <p:spPr>
          <a:xfrm>
            <a:off x="434955" y="114527"/>
            <a:ext cx="87793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spc="220"/>
              <a:t>Observations from Plots</a:t>
            </a:r>
            <a:endParaRPr lang="en-IN" sz="300">
              <a:solidFill>
                <a:schemeClr val="tx1"/>
              </a:solidFill>
              <a:latin typeface="Britannic Bold" panose="020B0903060703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FF4162-309C-E1A9-D9C5-9868873C8229}"/>
              </a:ext>
            </a:extLst>
          </p:cNvPr>
          <p:cNvSpPr txBox="1"/>
          <p:nvPr/>
        </p:nvSpPr>
        <p:spPr>
          <a:xfrm>
            <a:off x="187561" y="1122756"/>
            <a:ext cx="8124101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Performance of both Viterbi hard and soft for each case increases with the increase in SNR.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BER is higher for lower SNR which suggests that Viterbi hard performs better for minimal noise.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same goes for Viterbi-soft decision decoding but it performs better than Viterbi-hard.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Lower code rates enhance the performance of the decoders but it also introduces overhead.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Larger constraint length enhances error correction significantly but the cost is significant increase in time due to increase in computation complexity.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overall performance of soft decision decoding is much better than the hard decision. The reasons can be: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	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0F44E68-BBB0-7215-4B8A-5E8165AC6FE6}"/>
              </a:ext>
            </a:extLst>
          </p:cNvPr>
          <p:cNvSpPr txBox="1"/>
          <p:nvPr/>
        </p:nvSpPr>
        <p:spPr>
          <a:xfrm>
            <a:off x="187561" y="4701796"/>
            <a:ext cx="7971702" cy="147732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US" dirty="0">
                <a:latin typeface="Times New Roman"/>
                <a:cs typeface="Times New Roman"/>
              </a:rPr>
              <a:t>In hard decision decoding, each of the received symbol is demodulated to bits considering a specific threshold. This leads to ambiguity because decoder may choose incorrect bits due to uncertainty.</a:t>
            </a:r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US" dirty="0">
                <a:latin typeface="Times New Roman"/>
                <a:cs typeface="Times New Roman"/>
              </a:rPr>
              <a:t>Soft decision decoder using the received symbols rather than demodulating them to bits. Unlike Viterbi hard, there is no room for ambiguity here.</a:t>
            </a:r>
            <a:endParaRPr lang="en-IN" dirty="0">
              <a:latin typeface="Times New Roman"/>
              <a:cs typeface="Times New Roman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DBE6C9-9636-DB87-87EA-2AACAFD24D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1662" y="1122756"/>
            <a:ext cx="3818596" cy="320486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6AC89F8-096D-D0BB-EAD9-689F88313863}"/>
              </a:ext>
            </a:extLst>
          </p:cNvPr>
          <p:cNvSpPr/>
          <p:nvPr/>
        </p:nvSpPr>
        <p:spPr>
          <a:xfrm>
            <a:off x="904672" y="978207"/>
            <a:ext cx="1247775" cy="1007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7618707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1DABA3-0F79-FC39-7E72-885989237F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7979BBB-A3D5-EDF6-E8C0-DF01B06DD683}"/>
              </a:ext>
            </a:extLst>
          </p:cNvPr>
          <p:cNvSpPr/>
          <p:nvPr/>
        </p:nvSpPr>
        <p:spPr>
          <a:xfrm>
            <a:off x="0" y="37185"/>
            <a:ext cx="12192000" cy="1169823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u="sng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4A4F599-3FFD-3B12-3824-0B9D8439461B}"/>
              </a:ext>
            </a:extLst>
          </p:cNvPr>
          <p:cNvGrpSpPr/>
          <p:nvPr/>
        </p:nvGrpSpPr>
        <p:grpSpPr>
          <a:xfrm>
            <a:off x="4477512" y="186328"/>
            <a:ext cx="3236976" cy="849187"/>
            <a:chOff x="4477512" y="265940"/>
            <a:chExt cx="3236976" cy="849187"/>
          </a:xfrm>
        </p:grpSpPr>
        <p:sp>
          <p:nvSpPr>
            <p:cNvPr id="4" name="Flowchart: Terminator 3">
              <a:extLst>
                <a:ext uri="{FF2B5EF4-FFF2-40B4-BE49-F238E27FC236}">
                  <a16:creationId xmlns:a16="http://schemas.microsoft.com/office/drawing/2014/main" id="{6DBEC333-FD15-5593-B504-049718962251}"/>
                </a:ext>
              </a:extLst>
            </p:cNvPr>
            <p:cNvSpPr/>
            <p:nvPr/>
          </p:nvSpPr>
          <p:spPr>
            <a:xfrm>
              <a:off x="4477512" y="301311"/>
              <a:ext cx="3236976" cy="813816"/>
            </a:xfrm>
            <a:prstGeom prst="flowChartTerminator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6CE5903-DE80-B218-2FF5-3C64344DA4E8}"/>
                </a:ext>
              </a:extLst>
            </p:cNvPr>
            <p:cNvSpPr txBox="1"/>
            <p:nvPr/>
          </p:nvSpPr>
          <p:spPr>
            <a:xfrm>
              <a:off x="4757166" y="265940"/>
              <a:ext cx="267766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4800">
                  <a:latin typeface="Britannic Bold" panose="020B0903060703020204" pitchFamily="34" charset="0"/>
                </a:rPr>
                <a:t>Content</a:t>
              </a:r>
            </a:p>
          </p:txBody>
        </p:sp>
      </p:grpSp>
      <p:sp>
        <p:nvSpPr>
          <p:cNvPr id="6" name="Arrow: Pentagon 5">
            <a:extLst>
              <a:ext uri="{FF2B5EF4-FFF2-40B4-BE49-F238E27FC236}">
                <a16:creationId xmlns:a16="http://schemas.microsoft.com/office/drawing/2014/main" id="{41F0426A-F3DB-44A0-40D1-56C50309DFF7}"/>
              </a:ext>
            </a:extLst>
          </p:cNvPr>
          <p:cNvSpPr/>
          <p:nvPr/>
        </p:nvSpPr>
        <p:spPr>
          <a:xfrm rot="5400000">
            <a:off x="11116165" y="335058"/>
            <a:ext cx="990341" cy="551728"/>
          </a:xfrm>
          <a:prstGeom prst="homePlate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A95425-2B58-6F26-8B27-D2115EC71B79}"/>
              </a:ext>
            </a:extLst>
          </p:cNvPr>
          <p:cNvSpPr txBox="1"/>
          <p:nvPr/>
        </p:nvSpPr>
        <p:spPr>
          <a:xfrm>
            <a:off x="815340" y="1609344"/>
            <a:ext cx="11256264" cy="304698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400" dirty="0">
                <a:solidFill>
                  <a:schemeClr val="bg1">
                    <a:lumMod val="65000"/>
                  </a:schemeClr>
                </a:solidFill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What is communication ? </a:t>
            </a:r>
            <a:endParaRPr lang="en-IN" sz="2400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400" dirty="0">
                <a:solidFill>
                  <a:schemeClr val="bg1">
                    <a:lumMod val="65000"/>
                  </a:schemeClr>
                </a:solidFill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Introduction</a:t>
            </a:r>
            <a:endParaRPr lang="en-IN" sz="2400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400" dirty="0">
                <a:solidFill>
                  <a:schemeClr val="bg1">
                    <a:lumMod val="65000"/>
                  </a:schemeClr>
                </a:solidFill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Encoding</a:t>
            </a:r>
            <a:endParaRPr lang="en-IN" sz="2400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400" dirty="0">
                <a:solidFill>
                  <a:schemeClr val="bg1">
                    <a:lumMod val="65000"/>
                  </a:schemeClr>
                </a:solidFill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Modulation</a:t>
            </a:r>
            <a:endParaRPr lang="en-IN" sz="2400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4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IN" sz="2400" dirty="0">
                <a:solidFill>
                  <a:schemeClr val="bg1">
                    <a:lumMod val="65000"/>
                  </a:schemeClr>
                </a:solidFill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AWGN</a:t>
            </a:r>
            <a:endParaRPr lang="en-IN" sz="2400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400" dirty="0">
                <a:solidFill>
                  <a:schemeClr val="bg1">
                    <a:lumMod val="65000"/>
                  </a:schemeClr>
                </a:solidFill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Demodulation</a:t>
            </a:r>
            <a:endParaRPr lang="en-IN" sz="2400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400" dirty="0">
                <a:solidFill>
                  <a:schemeClr val="bg1">
                    <a:lumMod val="65000"/>
                  </a:schemeClr>
                </a:solidFill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Decoding</a:t>
            </a:r>
            <a:endParaRPr lang="en-IN" sz="2400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400" dirty="0"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Transfer Function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6844095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C9C88DD-8E2B-591B-0754-4E0BC6C432BA}"/>
              </a:ext>
            </a:extLst>
          </p:cNvPr>
          <p:cNvSpPr/>
          <p:nvPr/>
        </p:nvSpPr>
        <p:spPr>
          <a:xfrm>
            <a:off x="0" y="37185"/>
            <a:ext cx="12192000" cy="801016"/>
          </a:xfrm>
          <a:prstGeom prst="rect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8100000" scaled="1"/>
            <a:tileRect/>
          </a:gradFill>
          <a:ln>
            <a:solidFill>
              <a:schemeClr val="dk1">
                <a:shade val="15000"/>
              </a:schemeClr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1B821D-BC8B-E061-7692-28A7871A7F58}"/>
              </a:ext>
            </a:extLst>
          </p:cNvPr>
          <p:cNvSpPr txBox="1"/>
          <p:nvPr/>
        </p:nvSpPr>
        <p:spPr>
          <a:xfrm>
            <a:off x="419103" y="122222"/>
            <a:ext cx="1743072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500">
                <a:latin typeface="Britannic Bold" panose="020B0903060703020204" pitchFamily="34" charset="0"/>
              </a:rPr>
              <a:t>What is</a:t>
            </a:r>
            <a:endParaRPr lang="en-IN" sz="35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D170C3-260D-5F14-F747-B9D58DC1BF62}"/>
              </a:ext>
            </a:extLst>
          </p:cNvPr>
          <p:cNvSpPr txBox="1"/>
          <p:nvPr/>
        </p:nvSpPr>
        <p:spPr>
          <a:xfrm>
            <a:off x="2033590" y="122222"/>
            <a:ext cx="3811626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500" dirty="0">
                <a:latin typeface="Britannic Bold" panose="020B0903060703020204" pitchFamily="34" charset="0"/>
              </a:rPr>
              <a:t>Communication  ?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E3B9B1A-6A20-00BB-4D50-7A0FDC890C24}"/>
              </a:ext>
            </a:extLst>
          </p:cNvPr>
          <p:cNvCxnSpPr>
            <a:cxnSpLocks/>
          </p:cNvCxnSpPr>
          <p:nvPr/>
        </p:nvCxnSpPr>
        <p:spPr>
          <a:xfrm>
            <a:off x="419103" y="719250"/>
            <a:ext cx="954658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Arrow: Pentagon 9">
            <a:extLst>
              <a:ext uri="{FF2B5EF4-FFF2-40B4-BE49-F238E27FC236}">
                <a16:creationId xmlns:a16="http://schemas.microsoft.com/office/drawing/2014/main" id="{B16E9733-B609-5FDE-2CE9-29A2028C355F}"/>
              </a:ext>
            </a:extLst>
          </p:cNvPr>
          <p:cNvSpPr/>
          <p:nvPr/>
        </p:nvSpPr>
        <p:spPr>
          <a:xfrm rot="5400000">
            <a:off x="11438685" y="189482"/>
            <a:ext cx="691713" cy="460823"/>
          </a:xfrm>
          <a:prstGeom prst="homeP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C7A72E8-1216-253B-839B-1ADDDF1DD446}"/>
              </a:ext>
            </a:extLst>
          </p:cNvPr>
          <p:cNvSpPr/>
          <p:nvPr/>
        </p:nvSpPr>
        <p:spPr>
          <a:xfrm>
            <a:off x="914400" y="909246"/>
            <a:ext cx="1247775" cy="3096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8CB1D22-C6EC-2477-AA71-4A205DFEE717}"/>
              </a:ext>
            </a:extLst>
          </p:cNvPr>
          <p:cNvSpPr txBox="1"/>
          <p:nvPr/>
        </p:nvSpPr>
        <p:spPr>
          <a:xfrm>
            <a:off x="102784" y="1183028"/>
            <a:ext cx="11484864" cy="52322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 fontAlgn="base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Communication is the 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transfer of information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from one point to another, typically involving a 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transmitter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a 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channel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and a 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receiver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  <a:b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 fontAlgn="base"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 communication systems, this process is achieved by converting data (voice, text, video) into 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electrical or electromagnetic signals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  <a:b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b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 fontAlgn="base"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Real-life applications include 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mobile phones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satellite links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Wi-Fi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television broadcast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and even 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deep-space missions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  <a:b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b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 fontAlgn="base"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To ensure data integrity over 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noisy channels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modern communication systems use 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error-correcting codes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like 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convolutional codes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  <a:b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b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 fontAlgn="base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These codes help 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detect and correct errors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introduced during transmission, making communication 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reliable and efficient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especially in environments like 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GSM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Wi-Fi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and 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space telemetry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194882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38AC89-7BE2-9EFB-AB73-A3A813C016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2552A41-60B6-1CAC-FAA5-63BC8EAEEE8C}"/>
              </a:ext>
            </a:extLst>
          </p:cNvPr>
          <p:cNvSpPr/>
          <p:nvPr/>
        </p:nvSpPr>
        <p:spPr>
          <a:xfrm>
            <a:off x="0" y="37185"/>
            <a:ext cx="12192000" cy="801016"/>
          </a:xfrm>
          <a:prstGeom prst="rect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N" sz="4000">
              <a:solidFill>
                <a:schemeClr val="tx1"/>
              </a:solidFill>
            </a:endParaRPr>
          </a:p>
        </p:txBody>
      </p:sp>
      <p:sp>
        <p:nvSpPr>
          <p:cNvPr id="3" name="Arrow: Pentagon 2">
            <a:extLst>
              <a:ext uri="{FF2B5EF4-FFF2-40B4-BE49-F238E27FC236}">
                <a16:creationId xmlns:a16="http://schemas.microsoft.com/office/drawing/2014/main" id="{EA7414CD-BB22-9853-4C0B-0FB9FEA9CD5E}"/>
              </a:ext>
            </a:extLst>
          </p:cNvPr>
          <p:cNvSpPr/>
          <p:nvPr/>
        </p:nvSpPr>
        <p:spPr>
          <a:xfrm rot="5400000">
            <a:off x="11438685" y="189482"/>
            <a:ext cx="691713" cy="460823"/>
          </a:xfrm>
          <a:prstGeom prst="homePlate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A4077D-8742-B70E-DE2F-86FE6288C5EA}"/>
              </a:ext>
            </a:extLst>
          </p:cNvPr>
          <p:cNvSpPr txBox="1"/>
          <p:nvPr/>
        </p:nvSpPr>
        <p:spPr>
          <a:xfrm>
            <a:off x="434955" y="114527"/>
            <a:ext cx="58029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>
                <a:latin typeface="Britannic Bold" panose="020B0903060703020204" pitchFamily="34" charset="0"/>
              </a:rPr>
              <a:t>Transfer Function</a:t>
            </a:r>
            <a:endParaRPr lang="en-IN" sz="3600">
              <a:solidFill>
                <a:schemeClr val="tx1"/>
              </a:solidFill>
              <a:latin typeface="Britannic Bold" panose="020B0903060703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CDD52D-91FB-8A71-1F0A-0A9307255985}"/>
              </a:ext>
            </a:extLst>
          </p:cNvPr>
          <p:cNvSpPr txBox="1"/>
          <p:nvPr/>
        </p:nvSpPr>
        <p:spPr>
          <a:xfrm>
            <a:off x="433328" y="1711389"/>
            <a:ext cx="10981634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i="1"/>
              <a:t>It is algebraic representation of all paths that start and end at all zeroes.</a:t>
            </a:r>
          </a:p>
          <a:p>
            <a:endParaRPr lang="en-US" sz="2400" i="1"/>
          </a:p>
          <a:p>
            <a:endParaRPr lang="en-US" sz="2400" i="1"/>
          </a:p>
          <a:p>
            <a:endParaRPr lang="en-US" sz="2400" i="1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C18A552-8FCD-1A6A-CE2B-866B820196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032" y="2955787"/>
            <a:ext cx="11877675" cy="2514600"/>
          </a:xfrm>
          <a:prstGeom prst="rect">
            <a:avLst/>
          </a:prstGeom>
          <a:ln>
            <a:noFill/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E570357-0EEA-04C8-F034-3B4C49D7F1A3}"/>
              </a:ext>
            </a:extLst>
          </p:cNvPr>
          <p:cNvSpPr/>
          <p:nvPr/>
        </p:nvSpPr>
        <p:spPr>
          <a:xfrm>
            <a:off x="904672" y="978207"/>
            <a:ext cx="1247775" cy="1007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8465039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514B38-494F-7CD8-53B9-5F323E169D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099C865-E65D-918D-80C1-880EEE5037C0}"/>
              </a:ext>
            </a:extLst>
          </p:cNvPr>
          <p:cNvSpPr/>
          <p:nvPr/>
        </p:nvSpPr>
        <p:spPr>
          <a:xfrm>
            <a:off x="0" y="37185"/>
            <a:ext cx="12192000" cy="801016"/>
          </a:xfrm>
          <a:prstGeom prst="rect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N" sz="4000">
              <a:solidFill>
                <a:schemeClr val="tx1"/>
              </a:solidFill>
            </a:endParaRPr>
          </a:p>
        </p:txBody>
      </p:sp>
      <p:sp>
        <p:nvSpPr>
          <p:cNvPr id="3" name="Arrow: Pentagon 2">
            <a:extLst>
              <a:ext uri="{FF2B5EF4-FFF2-40B4-BE49-F238E27FC236}">
                <a16:creationId xmlns:a16="http://schemas.microsoft.com/office/drawing/2014/main" id="{46A75F37-0E51-AE3F-E296-AC3DEDC3ECBE}"/>
              </a:ext>
            </a:extLst>
          </p:cNvPr>
          <p:cNvSpPr/>
          <p:nvPr/>
        </p:nvSpPr>
        <p:spPr>
          <a:xfrm rot="5400000">
            <a:off x="11438685" y="189482"/>
            <a:ext cx="691713" cy="460823"/>
          </a:xfrm>
          <a:prstGeom prst="homePlate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72679B-4C0B-67BA-D9D6-3B153BF67886}"/>
              </a:ext>
            </a:extLst>
          </p:cNvPr>
          <p:cNvSpPr txBox="1"/>
          <p:nvPr/>
        </p:nvSpPr>
        <p:spPr>
          <a:xfrm>
            <a:off x="434955" y="114527"/>
            <a:ext cx="58029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>
                <a:latin typeface="Britannic Bold" panose="020B0903060703020204" pitchFamily="34" charset="0"/>
              </a:rPr>
              <a:t>Transfer Function</a:t>
            </a:r>
            <a:endParaRPr lang="en-IN" sz="3600">
              <a:solidFill>
                <a:schemeClr val="tx1"/>
              </a:solidFill>
              <a:latin typeface="Britannic Bold" panose="020B0903060703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8A4E74-307E-33B2-288C-6E0CFC6D6F7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797" t="4941" r="8530" b="2569"/>
          <a:stretch/>
        </p:blipFill>
        <p:spPr>
          <a:xfrm>
            <a:off x="435457" y="1610001"/>
            <a:ext cx="4838260" cy="487535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F79D781-A142-1222-5586-6B1505FF3CD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431" t="6726" r="2900" b="-224"/>
          <a:stretch/>
        </p:blipFill>
        <p:spPr>
          <a:xfrm>
            <a:off x="5638173" y="1736211"/>
            <a:ext cx="6379516" cy="461313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F06D5FD-2826-C8F5-3F13-5C888EC055E9}"/>
              </a:ext>
            </a:extLst>
          </p:cNvPr>
          <p:cNvSpPr/>
          <p:nvPr/>
        </p:nvSpPr>
        <p:spPr>
          <a:xfrm>
            <a:off x="904672" y="978207"/>
            <a:ext cx="1247775" cy="1007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4241402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A76FFE-01A4-F64A-23D0-BB57E4929E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0C87C40-1EE8-54A4-1E61-7381858C687E}"/>
              </a:ext>
            </a:extLst>
          </p:cNvPr>
          <p:cNvSpPr/>
          <p:nvPr/>
        </p:nvSpPr>
        <p:spPr>
          <a:xfrm>
            <a:off x="0" y="37185"/>
            <a:ext cx="12192000" cy="801016"/>
          </a:xfrm>
          <a:prstGeom prst="rect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N" sz="4000">
              <a:solidFill>
                <a:schemeClr val="tx1"/>
              </a:solidFill>
            </a:endParaRPr>
          </a:p>
        </p:txBody>
      </p:sp>
      <p:sp>
        <p:nvSpPr>
          <p:cNvPr id="3" name="Arrow: Pentagon 2">
            <a:extLst>
              <a:ext uri="{FF2B5EF4-FFF2-40B4-BE49-F238E27FC236}">
                <a16:creationId xmlns:a16="http://schemas.microsoft.com/office/drawing/2014/main" id="{31014A17-F648-1F72-FCE6-94046CF50C7B}"/>
              </a:ext>
            </a:extLst>
          </p:cNvPr>
          <p:cNvSpPr/>
          <p:nvPr/>
        </p:nvSpPr>
        <p:spPr>
          <a:xfrm rot="5400000">
            <a:off x="11438685" y="189482"/>
            <a:ext cx="691713" cy="460823"/>
          </a:xfrm>
          <a:prstGeom prst="homePlate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744324-9844-96F5-5B7B-7D40493F440F}"/>
              </a:ext>
            </a:extLst>
          </p:cNvPr>
          <p:cNvSpPr txBox="1"/>
          <p:nvPr/>
        </p:nvSpPr>
        <p:spPr>
          <a:xfrm>
            <a:off x="434955" y="114527"/>
            <a:ext cx="58029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>
                <a:latin typeface="Britannic Bold" panose="020B0903060703020204" pitchFamily="34" charset="0"/>
              </a:rPr>
              <a:t>Transfer Function</a:t>
            </a:r>
            <a:endParaRPr lang="en-IN" sz="3600">
              <a:solidFill>
                <a:schemeClr val="tx1"/>
              </a:solidFill>
              <a:latin typeface="Britannic Bold" panose="020B0903060703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D6B518D-3F6A-1E34-A905-A7FAACBF4C9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15" t="10859" r="19792" b="5303"/>
          <a:stretch/>
        </p:blipFill>
        <p:spPr>
          <a:xfrm>
            <a:off x="144846" y="1283795"/>
            <a:ext cx="5589903" cy="290676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76AAAB6-9CE4-A38A-EC4B-23D1A8F215B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9604" b="1020"/>
          <a:stretch/>
        </p:blipFill>
        <p:spPr>
          <a:xfrm>
            <a:off x="990819" y="5006099"/>
            <a:ext cx="9815596" cy="84850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F1B6F34-9DE9-A294-E35C-B617B5A883E9}"/>
                  </a:ext>
                </a:extLst>
              </p:cNvPr>
              <p:cNvSpPr txBox="1"/>
              <p:nvPr/>
            </p:nvSpPr>
            <p:spPr>
              <a:xfrm>
                <a:off x="9293659" y="1949426"/>
                <a:ext cx="2022887" cy="54700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b="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  <m:t>𝑜𝑢𝑡𝑝𝑢𝑡</m:t>
                          </m:r>
                          <m:r>
                            <a:rPr lang="en-IN" b="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b="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  <m:t>𝑠𝑡𝑎𝑡𝑒</m:t>
                          </m:r>
                        </m:num>
                        <m:den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𝑖𝑛𝑝𝑢𝑡</m:t>
                          </m:r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𝑆𝑡𝑎𝑡𝑒</m:t>
                          </m:r>
                        </m:den>
                      </m:f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F1B6F34-9DE9-A294-E35C-B617B5A883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3659" y="1949426"/>
                <a:ext cx="2022887" cy="54700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242B292E-C296-EAEB-9956-1C3D42FAC2B2}"/>
              </a:ext>
            </a:extLst>
          </p:cNvPr>
          <p:cNvSpPr txBox="1"/>
          <p:nvPr/>
        </p:nvSpPr>
        <p:spPr>
          <a:xfrm>
            <a:off x="6536706" y="1949426"/>
            <a:ext cx="3471320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IN" sz="2800"/>
              <a:t>Transfer function =</a:t>
            </a:r>
            <a:r>
              <a:rPr lang="en-IN" sz="1600"/>
              <a:t>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C474725-0215-6D2E-E175-679815FDB912}"/>
              </a:ext>
            </a:extLst>
          </p:cNvPr>
          <p:cNvSpPr/>
          <p:nvPr/>
        </p:nvSpPr>
        <p:spPr>
          <a:xfrm>
            <a:off x="904672" y="978207"/>
            <a:ext cx="1247775" cy="1007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5293106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19F242-6627-E78A-F3CA-37F932DFF9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2E66EFB-0458-CB26-B20D-6D7A98405983}"/>
              </a:ext>
            </a:extLst>
          </p:cNvPr>
          <p:cNvSpPr/>
          <p:nvPr/>
        </p:nvSpPr>
        <p:spPr>
          <a:xfrm>
            <a:off x="0" y="37185"/>
            <a:ext cx="12192000" cy="801016"/>
          </a:xfrm>
          <a:prstGeom prst="rect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N" sz="4000">
              <a:solidFill>
                <a:schemeClr val="tx1"/>
              </a:solidFill>
            </a:endParaRPr>
          </a:p>
        </p:txBody>
      </p:sp>
      <p:sp>
        <p:nvSpPr>
          <p:cNvPr id="3" name="Arrow: Pentagon 2">
            <a:extLst>
              <a:ext uri="{FF2B5EF4-FFF2-40B4-BE49-F238E27FC236}">
                <a16:creationId xmlns:a16="http://schemas.microsoft.com/office/drawing/2014/main" id="{AF0AA082-6C65-0D11-44D3-D638A8301D70}"/>
              </a:ext>
            </a:extLst>
          </p:cNvPr>
          <p:cNvSpPr/>
          <p:nvPr/>
        </p:nvSpPr>
        <p:spPr>
          <a:xfrm rot="5400000">
            <a:off x="11438685" y="189482"/>
            <a:ext cx="691713" cy="460823"/>
          </a:xfrm>
          <a:prstGeom prst="homePlate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9208D3-2421-90D2-BBAD-91B1A201E215}"/>
              </a:ext>
            </a:extLst>
          </p:cNvPr>
          <p:cNvSpPr txBox="1"/>
          <p:nvPr/>
        </p:nvSpPr>
        <p:spPr>
          <a:xfrm>
            <a:off x="434955" y="114527"/>
            <a:ext cx="58029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>
                <a:solidFill>
                  <a:schemeClr val="tx1"/>
                </a:solidFill>
                <a:latin typeface="Britannic Bold" panose="020B0903060703020204" pitchFamily="34" charset="0"/>
              </a:rPr>
              <a:t>Reference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46CA60B-10FA-B1E5-2737-0371F7DA2BC9}"/>
              </a:ext>
            </a:extLst>
          </p:cNvPr>
          <p:cNvSpPr/>
          <p:nvPr/>
        </p:nvSpPr>
        <p:spPr>
          <a:xfrm>
            <a:off x="904672" y="978207"/>
            <a:ext cx="1247775" cy="1007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75F3B6-B6FB-68B1-89DC-BAAAB65FD6D0}"/>
              </a:ext>
            </a:extLst>
          </p:cNvPr>
          <p:cNvSpPr txBox="1"/>
          <p:nvPr/>
        </p:nvSpPr>
        <p:spPr>
          <a:xfrm>
            <a:off x="434955" y="1719253"/>
            <a:ext cx="98735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hlinkClick r:id="rId2"/>
              </a:rPr>
              <a:t>https://youtube.com/playlist?list=PLEvcKrs3Cncr62hoBymwX5lnLFlwGe9SX&amp;si=8Zb0P6zWFkSUfc7B</a:t>
            </a: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7C4E46A-E32E-2C55-855B-CEF7BE939A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955" y="2523631"/>
            <a:ext cx="10440305" cy="1691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0428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689BB1-9C0D-DB6D-E867-91C70D8154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9F7EDEA-E7CE-8599-CDD2-64A64A18A7D4}"/>
              </a:ext>
            </a:extLst>
          </p:cNvPr>
          <p:cNvSpPr/>
          <p:nvPr/>
        </p:nvSpPr>
        <p:spPr>
          <a:xfrm>
            <a:off x="0" y="37185"/>
            <a:ext cx="12192000" cy="1169823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u="sng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DA0FD4B-8FBD-C488-F2A7-F3ECA1993B39}"/>
              </a:ext>
            </a:extLst>
          </p:cNvPr>
          <p:cNvGrpSpPr/>
          <p:nvPr/>
        </p:nvGrpSpPr>
        <p:grpSpPr>
          <a:xfrm>
            <a:off x="4477512" y="186328"/>
            <a:ext cx="3236976" cy="849187"/>
            <a:chOff x="4477512" y="265940"/>
            <a:chExt cx="3236976" cy="849187"/>
          </a:xfrm>
        </p:grpSpPr>
        <p:sp>
          <p:nvSpPr>
            <p:cNvPr id="4" name="Flowchart: Terminator 3">
              <a:extLst>
                <a:ext uri="{FF2B5EF4-FFF2-40B4-BE49-F238E27FC236}">
                  <a16:creationId xmlns:a16="http://schemas.microsoft.com/office/drawing/2014/main" id="{B6FBEDE4-D4CE-6273-B76D-727F064B7160}"/>
                </a:ext>
              </a:extLst>
            </p:cNvPr>
            <p:cNvSpPr/>
            <p:nvPr/>
          </p:nvSpPr>
          <p:spPr>
            <a:xfrm>
              <a:off x="4477512" y="301311"/>
              <a:ext cx="3236976" cy="813816"/>
            </a:xfrm>
            <a:prstGeom prst="flowChartTerminator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0F74197-E665-4E63-0777-CFA31F28513A}"/>
                </a:ext>
              </a:extLst>
            </p:cNvPr>
            <p:cNvSpPr txBox="1"/>
            <p:nvPr/>
          </p:nvSpPr>
          <p:spPr>
            <a:xfrm>
              <a:off x="4757166" y="265940"/>
              <a:ext cx="267766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4800">
                  <a:latin typeface="Britannic Bold" panose="020B0903060703020204" pitchFamily="34" charset="0"/>
                </a:rPr>
                <a:t>Content</a:t>
              </a:r>
            </a:p>
          </p:txBody>
        </p:sp>
      </p:grpSp>
      <p:sp>
        <p:nvSpPr>
          <p:cNvPr id="6" name="Arrow: Pentagon 5">
            <a:extLst>
              <a:ext uri="{FF2B5EF4-FFF2-40B4-BE49-F238E27FC236}">
                <a16:creationId xmlns:a16="http://schemas.microsoft.com/office/drawing/2014/main" id="{FA9EBFE1-3A49-1D17-C6A4-A77D71D8CE3D}"/>
              </a:ext>
            </a:extLst>
          </p:cNvPr>
          <p:cNvSpPr/>
          <p:nvPr/>
        </p:nvSpPr>
        <p:spPr>
          <a:xfrm rot="5400000">
            <a:off x="11116165" y="335058"/>
            <a:ext cx="990341" cy="551728"/>
          </a:xfrm>
          <a:prstGeom prst="homePlate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96E34E-CABA-40F7-FACA-FEE4C8F09341}"/>
              </a:ext>
            </a:extLst>
          </p:cNvPr>
          <p:cNvSpPr txBox="1"/>
          <p:nvPr/>
        </p:nvSpPr>
        <p:spPr>
          <a:xfrm>
            <a:off x="815340" y="1609344"/>
            <a:ext cx="1125626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400" dirty="0">
                <a:solidFill>
                  <a:schemeClr val="bg1">
                    <a:lumMod val="65000"/>
                  </a:schemeClr>
                </a:solidFill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What is communication ? </a:t>
            </a:r>
            <a:endParaRPr lang="en-IN" sz="2400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400" dirty="0"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Introduction</a:t>
            </a:r>
            <a:endParaRPr lang="en-IN" sz="24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400" dirty="0">
                <a:solidFill>
                  <a:schemeClr val="bg1">
                    <a:lumMod val="65000"/>
                  </a:schemeClr>
                </a:solidFill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Encoding</a:t>
            </a:r>
            <a:endParaRPr lang="en-IN" sz="2400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400" dirty="0">
                <a:solidFill>
                  <a:schemeClr val="bg1">
                    <a:lumMod val="65000"/>
                  </a:schemeClr>
                </a:solidFill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Modulation</a:t>
            </a:r>
            <a:endParaRPr lang="en-IN" sz="2400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4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IN" sz="2400" dirty="0">
                <a:solidFill>
                  <a:schemeClr val="bg1">
                    <a:lumMod val="65000"/>
                  </a:schemeClr>
                </a:solidFill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AWGN</a:t>
            </a:r>
            <a:endParaRPr lang="en-IN" sz="2400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400" dirty="0">
                <a:solidFill>
                  <a:schemeClr val="bg1">
                    <a:lumMod val="65000"/>
                  </a:schemeClr>
                </a:solidFill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Demodulation</a:t>
            </a:r>
            <a:endParaRPr lang="en-IN" sz="2400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400" dirty="0">
                <a:solidFill>
                  <a:schemeClr val="bg1">
                    <a:lumMod val="65000"/>
                  </a:schemeClr>
                </a:solidFill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Decoding</a:t>
            </a:r>
            <a:endParaRPr lang="en-IN" sz="2400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400" dirty="0">
                <a:solidFill>
                  <a:schemeClr val="bg1">
                    <a:lumMod val="65000"/>
                  </a:schemeClr>
                </a:solidFill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Transfer Function</a:t>
            </a:r>
            <a:endParaRPr lang="en-IN" sz="24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98951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5E6498A-1A97-F3EF-B825-E5AFFDD0AA1F}"/>
              </a:ext>
            </a:extLst>
          </p:cNvPr>
          <p:cNvSpPr/>
          <p:nvPr/>
        </p:nvSpPr>
        <p:spPr>
          <a:xfrm>
            <a:off x="0" y="37184"/>
            <a:ext cx="12192000" cy="915315"/>
          </a:xfrm>
          <a:prstGeom prst="rect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D7CECF-5026-9AD3-679A-CC96A5185A8A}"/>
              </a:ext>
            </a:extLst>
          </p:cNvPr>
          <p:cNvSpPr txBox="1"/>
          <p:nvPr/>
        </p:nvSpPr>
        <p:spPr>
          <a:xfrm>
            <a:off x="407458" y="180975"/>
            <a:ext cx="64322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>
                <a:latin typeface="Britannic Bold" panose="020B0903060703020204" pitchFamily="34" charset="0"/>
              </a:rPr>
              <a:t>Introduction to Convolution Code </a:t>
            </a:r>
          </a:p>
        </p:txBody>
      </p:sp>
      <p:sp>
        <p:nvSpPr>
          <p:cNvPr id="5" name="Arrow: Pentagon 4">
            <a:extLst>
              <a:ext uri="{FF2B5EF4-FFF2-40B4-BE49-F238E27FC236}">
                <a16:creationId xmlns:a16="http://schemas.microsoft.com/office/drawing/2014/main" id="{8633A8F9-391D-54B2-64CC-6B57AAB9F972}"/>
              </a:ext>
            </a:extLst>
          </p:cNvPr>
          <p:cNvSpPr/>
          <p:nvPr/>
        </p:nvSpPr>
        <p:spPr>
          <a:xfrm rot="5400000">
            <a:off x="11438685" y="264429"/>
            <a:ext cx="691713" cy="460823"/>
          </a:xfrm>
          <a:prstGeom prst="homeP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CB6F9D-9260-99E7-5DB8-5708783AD47D}"/>
              </a:ext>
            </a:extLst>
          </p:cNvPr>
          <p:cNvSpPr txBox="1"/>
          <p:nvPr/>
        </p:nvSpPr>
        <p:spPr>
          <a:xfrm>
            <a:off x="82296" y="1474619"/>
            <a:ext cx="12109704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rtl="0">
              <a:spcBef>
                <a:spcPts val="1200"/>
              </a:spcBef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en-US" sz="2400" dirty="0"/>
              <a:t> A convolutional encoder processes the information sequence continuously. </a:t>
            </a:r>
          </a:p>
          <a:p>
            <a:pPr marL="342900" indent="-342900" rtl="0">
              <a:spcBef>
                <a:spcPts val="1200"/>
              </a:spcBef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en-US" sz="2400" dirty="0"/>
              <a:t> The n-bit encoder output at a particular time depends not only on the k-bit information sequence, but also on m previous input blocks using shift registers.</a:t>
            </a:r>
          </a:p>
          <a:p>
            <a:pPr marL="342900" indent="-342900" rtl="0">
              <a:spcBef>
                <a:spcPts val="1200"/>
              </a:spcBef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en-US" sz="2400" dirty="0"/>
              <a:t>  A convolutional encoder has a memory order of m. </a:t>
            </a:r>
          </a:p>
          <a:p>
            <a:pPr marL="342900" indent="-342900" rtl="0">
              <a:spcBef>
                <a:spcPts val="1200"/>
              </a:spcBef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en-US" sz="2400" dirty="0"/>
              <a:t> The set of sequences produced by a k-input, n-output encoder of memory order m is called an (n, k, m) convolutional code.</a:t>
            </a:r>
          </a:p>
          <a:p>
            <a:pPr marL="342900" indent="-342900" rtl="0">
              <a:spcBef>
                <a:spcPts val="1200"/>
              </a:spcBef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en-US" sz="2400" dirty="0"/>
              <a:t>  The values of n and k are much smaller for convolutional codes compared to block codes.</a:t>
            </a:r>
            <a:endParaRPr lang="en-IN" sz="24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C12EC35-E068-0190-3FC6-DDF909E0FEF1}"/>
              </a:ext>
            </a:extLst>
          </p:cNvPr>
          <p:cNvSpPr/>
          <p:nvPr/>
        </p:nvSpPr>
        <p:spPr>
          <a:xfrm>
            <a:off x="904672" y="978207"/>
            <a:ext cx="1247775" cy="3096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769940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87512D-3003-1E38-BA1C-FAB09D7A7E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E0A2C0A-A47E-623A-36BA-6FCB32599A65}"/>
              </a:ext>
            </a:extLst>
          </p:cNvPr>
          <p:cNvSpPr/>
          <p:nvPr/>
        </p:nvSpPr>
        <p:spPr>
          <a:xfrm>
            <a:off x="0" y="0"/>
            <a:ext cx="12192000" cy="801016"/>
          </a:xfrm>
          <a:prstGeom prst="rect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Arrow: Pentagon 4">
            <a:extLst>
              <a:ext uri="{FF2B5EF4-FFF2-40B4-BE49-F238E27FC236}">
                <a16:creationId xmlns:a16="http://schemas.microsoft.com/office/drawing/2014/main" id="{20256215-077D-75CC-B98D-476B23F5ADBF}"/>
              </a:ext>
            </a:extLst>
          </p:cNvPr>
          <p:cNvSpPr/>
          <p:nvPr/>
        </p:nvSpPr>
        <p:spPr>
          <a:xfrm rot="5400000">
            <a:off x="11461835" y="205656"/>
            <a:ext cx="691713" cy="460823"/>
          </a:xfrm>
          <a:prstGeom prst="homeP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B765F5-48FF-2FAF-A01F-79562EE31623}"/>
              </a:ext>
            </a:extLst>
          </p:cNvPr>
          <p:cNvSpPr txBox="1"/>
          <p:nvPr/>
        </p:nvSpPr>
        <p:spPr>
          <a:xfrm>
            <a:off x="281220" y="143679"/>
            <a:ext cx="46391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>
                <a:latin typeface="Britannic Bold" panose="020B0903060703020204" pitchFamily="34" charset="0"/>
              </a:rPr>
              <a:t>Why Convolution Code?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DE4DB0B-AB83-DA01-35BF-1C00FFD9FC2B}"/>
              </a:ext>
            </a:extLst>
          </p:cNvPr>
          <p:cNvSpPr txBox="1"/>
          <p:nvPr/>
        </p:nvSpPr>
        <p:spPr>
          <a:xfrm>
            <a:off x="0" y="1153441"/>
            <a:ext cx="1219200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Convolutional coding enhances communication reliability by correcting errors in noisy channels.</a:t>
            </a:r>
          </a:p>
          <a:p>
            <a:pPr rtl="0"/>
            <a:endParaRPr lang="en-US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rtl="0"/>
            <a:endParaRPr lang="en-US" b="0" dirty="0">
              <a:effectLst/>
            </a:endParaRPr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Unlike block codes, convolutional codes encode and decode data as a continuous stream.</a:t>
            </a:r>
          </a:p>
          <a:p>
            <a:pPr rtl="0"/>
            <a:endParaRPr lang="en-US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rtl="0"/>
            <a:endParaRPr lang="en-US" b="0" dirty="0">
              <a:effectLst/>
            </a:endParaRPr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Convolutional codes offer lower latency than polar and LDPC codes, ideal for real-time systems.</a:t>
            </a:r>
          </a:p>
          <a:p>
            <a:pPr rtl="0"/>
            <a:endParaRPr lang="en-US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rtl="0"/>
            <a:endParaRPr lang="en-US" b="0" dirty="0">
              <a:effectLst/>
            </a:endParaRPr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Convolutional encoders are simple to implement in hardware using shift registers and logic gates</a:t>
            </a:r>
          </a:p>
          <a:p>
            <a:pPr rtl="0"/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endParaRPr lang="en-US" dirty="0">
              <a:solidFill>
                <a:srgbClr val="FFFFFF"/>
              </a:solidFill>
              <a:latin typeface="YAFdJjbTu24 1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0" i="0" u="none" strike="noStrike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It introduces memory into the encoding process by using past input bits, which improves error correction capability</a:t>
            </a:r>
          </a:p>
          <a:p>
            <a:endParaRPr lang="en-US" b="0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rtl="0"/>
            <a:endParaRPr lang="en-US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Their efficiency and simplicity make convolutional codes a preferred choice for many applications.</a:t>
            </a:r>
            <a:endParaRPr lang="en-US" b="0" dirty="0">
              <a:effectLst/>
            </a:endParaRPr>
          </a:p>
          <a:p>
            <a:pPr>
              <a:buNone/>
            </a:pPr>
            <a:br>
              <a:rPr lang="en-US" dirty="0"/>
            </a:br>
            <a:endParaRPr lang="en-IN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EBFF6EC-8E95-A50C-4A46-7D996693AE14}"/>
              </a:ext>
            </a:extLst>
          </p:cNvPr>
          <p:cNvSpPr/>
          <p:nvPr/>
        </p:nvSpPr>
        <p:spPr>
          <a:xfrm>
            <a:off x="904672" y="978207"/>
            <a:ext cx="1247775" cy="3096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433366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89A997-BF07-7FFD-0BD4-B55C405A35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FB6614A-CE8E-F69D-94EC-FFE37F75B970}"/>
              </a:ext>
            </a:extLst>
          </p:cNvPr>
          <p:cNvSpPr/>
          <p:nvPr/>
        </p:nvSpPr>
        <p:spPr>
          <a:xfrm>
            <a:off x="0" y="37185"/>
            <a:ext cx="12192000" cy="801016"/>
          </a:xfrm>
          <a:prstGeom prst="rect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Arrow: Pentagon 4">
            <a:extLst>
              <a:ext uri="{FF2B5EF4-FFF2-40B4-BE49-F238E27FC236}">
                <a16:creationId xmlns:a16="http://schemas.microsoft.com/office/drawing/2014/main" id="{B69DC3A0-DF46-E110-0F3C-D403FFAC9A26}"/>
              </a:ext>
            </a:extLst>
          </p:cNvPr>
          <p:cNvSpPr/>
          <p:nvPr/>
        </p:nvSpPr>
        <p:spPr>
          <a:xfrm rot="5400000">
            <a:off x="11438685" y="189482"/>
            <a:ext cx="691713" cy="460823"/>
          </a:xfrm>
          <a:prstGeom prst="homePlate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ABC6B23-8F7F-0A39-F6E3-E64909966F2F}"/>
              </a:ext>
            </a:extLst>
          </p:cNvPr>
          <p:cNvSpPr txBox="1"/>
          <p:nvPr/>
        </p:nvSpPr>
        <p:spPr>
          <a:xfrm>
            <a:off x="179832" y="127505"/>
            <a:ext cx="59161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>
                <a:latin typeface="Britannic Bold" panose="020B0903060703020204" pitchFamily="34" charset="0"/>
              </a:rPr>
              <a:t>Why is it Convolution Coding?</a:t>
            </a:r>
          </a:p>
        </p:txBody>
      </p:sp>
      <p:pic>
        <p:nvPicPr>
          <p:cNvPr id="6" name="convolution">
            <a:hlinkClick r:id="" action="ppaction://media"/>
            <a:extLst>
              <a:ext uri="{FF2B5EF4-FFF2-40B4-BE49-F238E27FC236}">
                <a16:creationId xmlns:a16="http://schemas.microsoft.com/office/drawing/2014/main" id="{27E2352E-480D-275F-786C-E28234A6918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24646" y="1475970"/>
            <a:ext cx="8339480" cy="471475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8495620-130F-73D3-606E-569D15D781EB}"/>
              </a:ext>
            </a:extLst>
          </p:cNvPr>
          <p:cNvSpPr/>
          <p:nvPr/>
        </p:nvSpPr>
        <p:spPr>
          <a:xfrm>
            <a:off x="904672" y="978207"/>
            <a:ext cx="1247775" cy="3096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156355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11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CF41CF-E373-D1D6-B7BF-C717BD2192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8CCCE38-1938-6A0C-444C-5246D0E1FF86}"/>
              </a:ext>
            </a:extLst>
          </p:cNvPr>
          <p:cNvSpPr/>
          <p:nvPr/>
        </p:nvSpPr>
        <p:spPr>
          <a:xfrm>
            <a:off x="0" y="37185"/>
            <a:ext cx="12192000" cy="801016"/>
          </a:xfrm>
          <a:prstGeom prst="rect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Arrow: Pentagon 4">
            <a:extLst>
              <a:ext uri="{FF2B5EF4-FFF2-40B4-BE49-F238E27FC236}">
                <a16:creationId xmlns:a16="http://schemas.microsoft.com/office/drawing/2014/main" id="{2884564F-05E4-632A-02C9-36D34E63C6E2}"/>
              </a:ext>
            </a:extLst>
          </p:cNvPr>
          <p:cNvSpPr/>
          <p:nvPr/>
        </p:nvSpPr>
        <p:spPr>
          <a:xfrm rot="5400000">
            <a:off x="11438685" y="189482"/>
            <a:ext cx="691713" cy="460823"/>
          </a:xfrm>
          <a:prstGeom prst="homePlate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662CB4-4444-B19C-FC6F-6315ACF9C433}"/>
              </a:ext>
            </a:extLst>
          </p:cNvPr>
          <p:cNvSpPr txBox="1"/>
          <p:nvPr/>
        </p:nvSpPr>
        <p:spPr>
          <a:xfrm>
            <a:off x="496500" y="1225229"/>
            <a:ext cx="74283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/>
              <a:t>Before  Explaining the encoding algorithm,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DE1AB2-D4F7-4BA5-C4AE-E1198F55898B}"/>
              </a:ext>
            </a:extLst>
          </p:cNvPr>
          <p:cNvSpPr txBox="1"/>
          <p:nvPr/>
        </p:nvSpPr>
        <p:spPr>
          <a:xfrm>
            <a:off x="530352" y="2352674"/>
            <a:ext cx="10651998" cy="4001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/>
              <a:t>Notation : </a:t>
            </a:r>
          </a:p>
          <a:p>
            <a:endParaRPr lang="en-IN" dirty="0"/>
          </a:p>
          <a:p>
            <a:pPr marL="342900" indent="-342900">
              <a:buAutoNum type="arabicPeriod"/>
            </a:pPr>
            <a:r>
              <a:rPr lang="en-IN" dirty="0"/>
              <a:t>k :  No. of inputs bits which can be passed to the encoder at once . </a:t>
            </a:r>
          </a:p>
          <a:p>
            <a:pPr marL="342900" indent="-342900">
              <a:buAutoNum type="arabicPeriod"/>
            </a:pPr>
            <a:endParaRPr lang="en-IN" dirty="0"/>
          </a:p>
          <a:p>
            <a:pPr marL="342900" indent="-342900">
              <a:buAutoNum type="arabicPeriod"/>
            </a:pPr>
            <a:r>
              <a:rPr lang="en-IN" dirty="0"/>
              <a:t>N : No. of output bits for every k input bits. </a:t>
            </a:r>
          </a:p>
          <a:p>
            <a:pPr marL="342900" indent="-342900">
              <a:buAutoNum type="arabicPeriod"/>
            </a:pPr>
            <a:endParaRPr lang="en-IN" dirty="0"/>
          </a:p>
          <a:p>
            <a:r>
              <a:rPr lang="en-IN" dirty="0"/>
              <a:t>3.   Kc : Constraint length ( total Kc no. of bits which are encoded at once) </a:t>
            </a:r>
          </a:p>
          <a:p>
            <a:pPr marL="342900" indent="-342900">
              <a:buAutoNum type="arabicPeriod"/>
            </a:pPr>
            <a:endParaRPr lang="en-IN" dirty="0"/>
          </a:p>
          <a:p>
            <a:pPr marL="342900" indent="-342900">
              <a:buAutoNum type="arabicPlain" startAt="4"/>
            </a:pPr>
            <a:r>
              <a:rPr lang="en-IN" dirty="0"/>
              <a:t>g : Generator matric ( which generates output bits by modulo 2 dot product with the current constraint bits. </a:t>
            </a:r>
          </a:p>
          <a:p>
            <a:endParaRPr lang="en-IN" dirty="0"/>
          </a:p>
          <a:p>
            <a:r>
              <a:rPr lang="en-IN" dirty="0"/>
              <a:t>5    r = k/N</a:t>
            </a:r>
          </a:p>
          <a:p>
            <a:endParaRPr lang="en-IN" sz="20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E73D538-8F18-555F-0D49-1D298E05F52D}"/>
              </a:ext>
            </a:extLst>
          </p:cNvPr>
          <p:cNvSpPr/>
          <p:nvPr/>
        </p:nvSpPr>
        <p:spPr>
          <a:xfrm>
            <a:off x="904672" y="978207"/>
            <a:ext cx="1247775" cy="3096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86095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DashVTI">
  <a:themeElements>
    <a:clrScheme name="DashVTI">
      <a:dk1>
        <a:sysClr val="windowText" lastClr="000000"/>
      </a:dk1>
      <a:lt1>
        <a:sysClr val="window" lastClr="FFFFFF"/>
      </a:lt1>
      <a:dk2>
        <a:srgbClr val="0D1C3B"/>
      </a:dk2>
      <a:lt2>
        <a:srgbClr val="F5F2F9"/>
      </a:lt2>
      <a:accent1>
        <a:srgbClr val="1973EB"/>
      </a:accent1>
      <a:accent2>
        <a:srgbClr val="25C8A2"/>
      </a:accent2>
      <a:accent3>
        <a:srgbClr val="BF8ED1"/>
      </a:accent3>
      <a:accent4>
        <a:srgbClr val="FE733C"/>
      </a:accent4>
      <a:accent5>
        <a:srgbClr val="FE5A5A"/>
      </a:accent5>
      <a:accent6>
        <a:srgbClr val="1AC16E"/>
      </a:accent6>
      <a:hlink>
        <a:srgbClr val="1AC16E"/>
      </a:hlink>
      <a:folHlink>
        <a:srgbClr val="00B0F0"/>
      </a:folHlink>
    </a:clrScheme>
    <a:fontScheme name="DashVTI">
      <a:majorFont>
        <a:latin typeface="Grandview Display"/>
        <a:ea typeface=""/>
        <a:cs typeface=""/>
      </a:majorFont>
      <a:minorFont>
        <a:latin typeface="Grandview Display"/>
        <a:ea typeface=""/>
        <a:cs typeface=""/>
      </a:minorFont>
    </a:fontScheme>
    <a:fmtScheme name="DashVTI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shVTI" id="{E0E31462-65AE-4087-9B94-B3347EE711B2}" vid="{CA8B31CB-369F-4872-A917-A9EAAF91827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</TotalTime>
  <Words>2392</Words>
  <Application>Microsoft Office PowerPoint</Application>
  <PresentationFormat>Widescreen</PresentationFormat>
  <Paragraphs>403</Paragraphs>
  <Slides>43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6" baseType="lpstr">
      <vt:lpstr>Arial</vt:lpstr>
      <vt:lpstr>Arial Black</vt:lpstr>
      <vt:lpstr>Bahnschrift</vt:lpstr>
      <vt:lpstr>Britannic Bold</vt:lpstr>
      <vt:lpstr>Calibri</vt:lpstr>
      <vt:lpstr>Cambria Math</vt:lpstr>
      <vt:lpstr>Courier New</vt:lpstr>
      <vt:lpstr>Grandview Display</vt:lpstr>
      <vt:lpstr>Segoe UI</vt:lpstr>
      <vt:lpstr>Times New Roman</vt:lpstr>
      <vt:lpstr>Wingdings</vt:lpstr>
      <vt:lpstr>YAFdJjbTu24 1</vt:lpstr>
      <vt:lpstr>DashVTI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Pratik Chauhan</dc:creator>
  <cp:lastModifiedBy>manit1406@outlook.com</cp:lastModifiedBy>
  <cp:revision>6</cp:revision>
  <dcterms:created xsi:type="dcterms:W3CDTF">2025-04-18T18:32:40Z</dcterms:created>
  <dcterms:modified xsi:type="dcterms:W3CDTF">2025-04-20T10:08:09Z</dcterms:modified>
</cp:coreProperties>
</file>